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1"/>
  </p:sldMasterIdLst>
  <p:notesMasterIdLst>
    <p:notesMasterId r:id="rId60"/>
  </p:notesMasterIdLst>
  <p:handoutMasterIdLst>
    <p:handoutMasterId r:id="rId61"/>
  </p:handoutMasterIdLst>
  <p:sldIdLst>
    <p:sldId id="1166" r:id="rId2"/>
    <p:sldId id="1169" r:id="rId3"/>
    <p:sldId id="280" r:id="rId4"/>
    <p:sldId id="1189" r:id="rId5"/>
    <p:sldId id="1194" r:id="rId6"/>
    <p:sldId id="1190" r:id="rId7"/>
    <p:sldId id="1191" r:id="rId8"/>
    <p:sldId id="1192" r:id="rId9"/>
    <p:sldId id="1193" r:id="rId10"/>
    <p:sldId id="1204" r:id="rId11"/>
    <p:sldId id="1196" r:id="rId12"/>
    <p:sldId id="1199" r:id="rId13"/>
    <p:sldId id="1197" r:id="rId14"/>
    <p:sldId id="1201" r:id="rId15"/>
    <p:sldId id="1200" r:id="rId16"/>
    <p:sldId id="1198" r:id="rId17"/>
    <p:sldId id="1202" r:id="rId18"/>
    <p:sldId id="1205" r:id="rId19"/>
    <p:sldId id="1206" r:id="rId20"/>
    <p:sldId id="272" r:id="rId21"/>
    <p:sldId id="1203" r:id="rId22"/>
    <p:sldId id="1207" r:id="rId23"/>
    <p:sldId id="273" r:id="rId24"/>
    <p:sldId id="1209" r:id="rId25"/>
    <p:sldId id="278" r:id="rId26"/>
    <p:sldId id="1211" r:id="rId27"/>
    <p:sldId id="1212" r:id="rId28"/>
    <p:sldId id="263" r:id="rId29"/>
    <p:sldId id="1210" r:id="rId30"/>
    <p:sldId id="1216" r:id="rId31"/>
    <p:sldId id="265" r:id="rId32"/>
    <p:sldId id="379" r:id="rId33"/>
    <p:sldId id="1213" r:id="rId34"/>
    <p:sldId id="1214" r:id="rId35"/>
    <p:sldId id="1215" r:id="rId36"/>
    <p:sldId id="1217" r:id="rId37"/>
    <p:sldId id="1218" r:id="rId38"/>
    <p:sldId id="1219" r:id="rId39"/>
    <p:sldId id="1220" r:id="rId40"/>
    <p:sldId id="1221" r:id="rId41"/>
    <p:sldId id="1222" r:id="rId42"/>
    <p:sldId id="285" r:id="rId43"/>
    <p:sldId id="382" r:id="rId44"/>
    <p:sldId id="1223" r:id="rId45"/>
    <p:sldId id="1224" r:id="rId46"/>
    <p:sldId id="1225" r:id="rId47"/>
    <p:sldId id="1226" r:id="rId48"/>
    <p:sldId id="1230" r:id="rId49"/>
    <p:sldId id="1227" r:id="rId50"/>
    <p:sldId id="395" r:id="rId51"/>
    <p:sldId id="402" r:id="rId52"/>
    <p:sldId id="403" r:id="rId53"/>
    <p:sldId id="404" r:id="rId54"/>
    <p:sldId id="399" r:id="rId55"/>
    <p:sldId id="400" r:id="rId56"/>
    <p:sldId id="401" r:id="rId57"/>
    <p:sldId id="398" r:id="rId58"/>
    <p:sldId id="1188" r:id="rId5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B92"/>
    <a:srgbClr val="FF2F92"/>
    <a:srgbClr val="FF8AD8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93D81CF-94F2-401A-BA57-92F5A7B2D0C5}" styleName="Stile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98" autoAdjust="0"/>
    <p:restoredTop sz="86454" autoAdjust="0"/>
  </p:normalViewPr>
  <p:slideViewPr>
    <p:cSldViewPr snapToGrid="0" snapToObjects="1">
      <p:cViewPr varScale="1">
        <p:scale>
          <a:sx n="137" d="100"/>
          <a:sy n="137" d="100"/>
        </p:scale>
        <p:origin x="1440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18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5" d="100"/>
        <a:sy n="145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-346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F6E6D-E6D8-4C83-A38E-BFB06991A8DA}" type="datetimeFigureOut">
              <a:rPr lang="en-US" smtClean="0"/>
              <a:t>4/27/20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01FBA-0126-406C-BE32-94E8E08112C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904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AB91D-D08F-F14D-AE19-84E96A5339C3}" type="datetimeFigureOut">
              <a:rPr lang="en-US" smtClean="0"/>
              <a:t>4/27/20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71684-922B-C647-B005-6CA642B2C4B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240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Explainable-AI</a:t>
            </a:r>
            <a:r>
              <a:rPr lang="en-US" dirty="0"/>
              <a:t> explores and investigates methods to produce or complement </a:t>
            </a:r>
            <a:r>
              <a:rPr lang="en-US" b="1" dirty="0"/>
              <a:t>AI models </a:t>
            </a:r>
            <a:r>
              <a:rPr lang="en-US" dirty="0"/>
              <a:t>to make </a:t>
            </a:r>
            <a:r>
              <a:rPr lang="en-US" b="1" dirty="0"/>
              <a:t>accessible and interpretable </a:t>
            </a:r>
            <a:r>
              <a:rPr lang="en-US" dirty="0"/>
              <a:t>the internal logic and the outcome of the algorithms, making such process </a:t>
            </a:r>
            <a:r>
              <a:rPr lang="en-US" b="1" dirty="0"/>
              <a:t>understandable by humans</a:t>
            </a:r>
            <a:r>
              <a:rPr lang="en-US" dirty="0"/>
              <a:t>.</a:t>
            </a:r>
          </a:p>
          <a:p>
            <a:r>
              <a:rPr lang="en-US" b="1" dirty="0"/>
              <a:t>Explicability</a:t>
            </a:r>
            <a:r>
              <a:rPr lang="en-US" dirty="0"/>
              <a:t>, understood as incorporating both </a:t>
            </a:r>
            <a:r>
              <a:rPr lang="en-US" b="1" dirty="0"/>
              <a:t>intelligibility</a:t>
            </a:r>
            <a:r>
              <a:rPr lang="en-US" dirty="0"/>
              <a:t> </a:t>
            </a:r>
            <a:r>
              <a:rPr lang="en-US" i="1" dirty="0"/>
              <a:t>(“how does it work?”) </a:t>
            </a:r>
            <a:r>
              <a:rPr lang="en-US" dirty="0"/>
              <a:t>for non-experts, e.g., patients or business customers, and for experts, e.g., product designers or engineers) and </a:t>
            </a:r>
            <a:r>
              <a:rPr lang="en-US" b="1" dirty="0"/>
              <a:t>accountability</a:t>
            </a:r>
            <a:r>
              <a:rPr lang="en-US" dirty="0"/>
              <a:t> (</a:t>
            </a:r>
            <a:r>
              <a:rPr lang="en-US" i="1" dirty="0"/>
              <a:t>“who is responsible for”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62635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07465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2830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47A9B7-2CA9-BE48-8B10-92A3782E3E6C}" type="slidenum">
              <a:rPr lang="en-US"/>
              <a:pPr/>
              <a:t>23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0753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8EA8A6-3B32-9741-988B-41E18023B083}" type="slidenum">
              <a:rPr lang="en-US"/>
              <a:pPr/>
              <a:t>25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Given a cluster of points, that produces a Gaussian distribution N(</a:t>
            </a:r>
            <a:r>
              <a:rPr lang="el-GR" dirty="0">
                <a:latin typeface="Arial" charset="0"/>
              </a:rPr>
              <a:t>μ, σ</a:t>
            </a:r>
            <a:r>
              <a:rPr lang="el-GR" baseline="30000" dirty="0">
                <a:latin typeface="Arial" charset="0"/>
              </a:rPr>
              <a:t>2</a:t>
            </a:r>
            <a:r>
              <a:rPr lang="en-US" dirty="0">
                <a:latin typeface="Arial" charset="0"/>
              </a:rPr>
              <a:t>)</a:t>
            </a:r>
            <a:r>
              <a:rPr lang="el-GR" dirty="0">
                <a:latin typeface="Arial" charset="0"/>
              </a:rPr>
              <a:t>, </a:t>
            </a:r>
            <a:r>
              <a:rPr lang="en-US" dirty="0">
                <a:latin typeface="Arial" charset="0"/>
              </a:rPr>
              <a:t>log-likelihood is the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probability</a:t>
            </a:r>
            <a:r>
              <a:rPr lang="en-US" dirty="0">
                <a:latin typeface="Arial" charset="0"/>
              </a:rPr>
              <a:t> that a neighborhood of data points follows this distribution.</a:t>
            </a:r>
          </a:p>
          <a:p>
            <a:pPr lvl="1" eaLnBrk="1" hangingPunct="1">
              <a:buFont typeface="Wingdings" charset="0"/>
              <a:buChar char="n"/>
            </a:pPr>
            <a:r>
              <a:rPr lang="en-US" sz="2700" dirty="0">
                <a:latin typeface="Arial" charset="0"/>
              </a:rPr>
              <a:t>The log-likelihood of the data can be considered as a measure of the </a:t>
            </a: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cohesiveness</a:t>
            </a:r>
            <a:r>
              <a:rPr lang="en-US" sz="2700" dirty="0">
                <a:latin typeface="Arial" charset="0"/>
              </a:rPr>
              <a:t> of a cluster.</a:t>
            </a:r>
          </a:p>
          <a:p>
            <a:pPr lvl="1" eaLnBrk="1" hangingPunct="1">
              <a:buFont typeface="Wingdings" charset="0"/>
              <a:buChar char="n"/>
            </a:pPr>
            <a:r>
              <a:rPr lang="en-US" sz="2700" dirty="0">
                <a:latin typeface="Arial" charset="0"/>
              </a:rPr>
              <a:t>It estimates how closely to the centroid are the points of the cluster.</a:t>
            </a:r>
            <a:endParaRPr lang="el-GR" sz="2700" dirty="0">
              <a:latin typeface="Arial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3221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35145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BIC calculus is local and </a:t>
            </a:r>
            <a:r>
              <a:rPr lang="en-US" noProof="0"/>
              <a:t>was never </a:t>
            </a:r>
            <a:r>
              <a:rPr lang="en-US" noProof="0" dirty="0"/>
              <a:t>considered for transactional data.</a:t>
            </a:r>
          </a:p>
          <a:p>
            <a:r>
              <a:rPr lang="en-US" noProof="0" dirty="0"/>
              <a:t>Its calculus is enabled by the representative baskets allowing to calculate the variance</a:t>
            </a:r>
            <a:r>
              <a:rPr lang="en-US" baseline="0" noProof="0" dirty="0"/>
              <a:t> needed to calculate the BIC.</a:t>
            </a:r>
            <a:endParaRPr lang="en-US" noProof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A01C8-00E9-9F4D-A00E-BD224B82EDB0}" type="slidenum">
              <a:rPr lang="it-IT" smtClean="0"/>
              <a:t>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6278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Empirical results show that, besides efficiency, sampling improves also clustering quality. </a:t>
            </a:r>
          </a:p>
          <a:p>
            <a:r>
              <a:rPr lang="en-US" noProof="0" dirty="0"/>
              <a:t>This is mainly due to noisy and rare items, whose impact appears to be </a:t>
            </a:r>
            <a:r>
              <a:rPr lang="en-US" noProof="0" dirty="0" err="1"/>
              <a:t>signicantly</a:t>
            </a:r>
            <a:r>
              <a:rPr lang="en-US" noProof="0" dirty="0"/>
              <a:t> reduced by sampling, since most of them will disappear and thus will not distort the clusters structure.</a:t>
            </a:r>
          </a:p>
          <a:p>
            <a:endParaRPr lang="en-US" noProof="0" dirty="0"/>
          </a:p>
          <a:p>
            <a:r>
              <a:rPr lang="en-US" noProof="0" dirty="0"/>
              <a:t>The confidence interval (also called margin of error) is the plus-or-minus figure usually reported in newspaper or television opinion poll results. For example, if you use a confidence interval of 4 and 47% percent of your sample picks an answer you can be "sure" that if you had asked the question of the entire relevant population between 43% (47-4) and 51% (47+4) would have picked that answer.</a:t>
            </a:r>
          </a:p>
          <a:p>
            <a:endParaRPr lang="en-US" noProof="0" dirty="0"/>
          </a:p>
          <a:p>
            <a:r>
              <a:rPr lang="en-US" noProof="0" dirty="0"/>
              <a:t>The confidence level tells you how sure you can be. </a:t>
            </a:r>
          </a:p>
          <a:p>
            <a:r>
              <a:rPr lang="en-US" noProof="0" dirty="0"/>
              <a:t>It is expressed as a percentage and represents how often the true percentage of the population who would pick an answer lies within the confidence interval. The 95% confidence level means you can be 95% certain; the 99% confidence level means you can be 99% certain. </a:t>
            </a:r>
          </a:p>
          <a:p>
            <a:endParaRPr lang="en-US" noProof="0" dirty="0"/>
          </a:p>
          <a:p>
            <a:r>
              <a:rPr lang="en-US" noProof="0" dirty="0"/>
              <a:t>When determining the sample size needed for a given level of accuracy you must use the worst case percentage (50%). </a:t>
            </a:r>
          </a:p>
          <a:p>
            <a:r>
              <a:rPr lang="en-US" noProof="0" dirty="0"/>
              <a:t>You should also use this percentage if you want to determine a general level of accuracy for a sample you already have. </a:t>
            </a:r>
          </a:p>
          <a:p>
            <a:r>
              <a:rPr lang="en-US" noProof="0" dirty="0"/>
              <a:t>To determine the confidence interval for a specific answer your sample has given, you can use the percentage picking that answer and get a smaller interval.</a:t>
            </a:r>
          </a:p>
          <a:p>
            <a:endParaRPr lang="en-US" noProof="0" dirty="0"/>
          </a:p>
          <a:p>
            <a:endParaRPr lang="en-US" noProof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A01C8-00E9-9F4D-A00E-BD224B82EDB0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1712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22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DBE0CA-5111-D04D-8D12-935552D94F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36BC96A-9426-4A41-862F-AE5D98B4F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CDEE8EA-B811-484E-9AD4-125197A0E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9E66D-B003-4C4E-864A-E43A8D2280BD}" type="datetime1">
              <a:rPr lang="it-IT" smtClean="0"/>
              <a:t>27/04/20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0A87B73-2633-AA49-BD18-F8F801EAC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</a:p>
        </p:txBody>
      </p:sp>
    </p:spTree>
    <p:extLst>
      <p:ext uri="{BB962C8B-B14F-4D97-AF65-F5344CB8AC3E}">
        <p14:creationId xmlns:p14="http://schemas.microsoft.com/office/powerpoint/2010/main" val="1225103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79B98E-8402-EE4F-A656-DCC6A48EA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C7ED7AD-51E7-F740-93FD-1025332C0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297406-BB99-2640-B389-5F24A3DC8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D2041F-5EF3-3145-A49B-0814F547AEF9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519D53-C423-8F45-AA29-CDE0650DB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112DD419-0A67-9744-B3B9-809AFC711840}"/>
              </a:ext>
            </a:extLst>
          </p:cNvPr>
          <p:cNvCxnSpPr/>
          <p:nvPr userDrawn="1"/>
        </p:nvCxnSpPr>
        <p:spPr>
          <a:xfrm>
            <a:off x="0" y="1332881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936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99B30F2-9DD7-A449-8E34-650F9CFCF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69B78D2-A881-6F42-89DA-8AC00B238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7511472-DCCA-1F4E-80B9-8E99EC281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0F37EA-E13C-9545-99A5-5937716205AB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CA25BF8-9292-B945-8562-F53E73BE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334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olo e contenuto sopra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EA814999-FEE4-9F4B-B2B6-F8D6CEC5B175}" type="slidenum">
              <a:rPr lang="it-IT"/>
              <a:pPr/>
              <a:t>‹N›</a:t>
            </a:fld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556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C0DF7A-92CF-2848-9DB4-1B5627B91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942309D-38BE-FB4A-A153-E7BF232DC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A7E30A-C665-904E-811B-93A46D9D5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F26437-C4B7-604C-861E-5D3C0D33BE5F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06F7EE2-4B79-B948-8ACA-1A13A30CB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97C08697-B432-D649-AD79-87B7574B2E35}"/>
              </a:ext>
            </a:extLst>
          </p:cNvPr>
          <p:cNvCxnSpPr/>
          <p:nvPr userDrawn="1"/>
        </p:nvCxnSpPr>
        <p:spPr>
          <a:xfrm>
            <a:off x="0" y="1332881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926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BB1760-1D6E-514E-BBBA-90A5FFA11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00AE6B2-F4ED-8C4E-84AB-8DC3DD570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395726-958D-3549-89E0-A190673A4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28B9B-7C80-B543-BDBB-A92A7AEFD72F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4EACAE3-5BD7-D34D-91E6-6EB901BE9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EF479E78-DA7B-C944-8244-979118C4A42C}"/>
              </a:ext>
            </a:extLst>
          </p:cNvPr>
          <p:cNvCxnSpPr/>
          <p:nvPr userDrawn="1"/>
        </p:nvCxnSpPr>
        <p:spPr>
          <a:xfrm>
            <a:off x="0" y="4568262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26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7BC0BA-3DD1-6F4D-958D-0CFF774B7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8821535-ED3B-1E4C-9BBE-4E2F63316E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6C8D277-1C2D-6A43-9A64-CF03C6DAD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A6A55CF-0328-2042-8867-0545FCFCD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8C9651-A614-D546-8E5D-E84C7A0F43D0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3E56001-C03F-CE40-B8BD-AD028CAD3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3EA728E4-6B64-4E40-811F-04DF1CBB7D31}"/>
              </a:ext>
            </a:extLst>
          </p:cNvPr>
          <p:cNvCxnSpPr/>
          <p:nvPr userDrawn="1"/>
        </p:nvCxnSpPr>
        <p:spPr>
          <a:xfrm>
            <a:off x="0" y="1332881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931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F6ABA12-78D7-6048-8681-A36AC099A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04B37B-2090-8D41-B9BF-D88C3E98E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BDC3BAF-954D-8E4C-A6EB-B3ADEB1C2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BB0CDEC-EF4F-6540-9159-D69B5F79B7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698BE13-F69E-1A45-8586-E81C6FD52E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0F0C53D-183A-FC4B-9702-71A74ADCB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F22444-9F01-A64E-BA90-B0526793B5AE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835C857-F677-FE40-AFFD-96E8C3DFD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0891173D-1780-9E40-A31D-CFB5D057907D}"/>
              </a:ext>
            </a:extLst>
          </p:cNvPr>
          <p:cNvCxnSpPr/>
          <p:nvPr userDrawn="1"/>
        </p:nvCxnSpPr>
        <p:spPr>
          <a:xfrm>
            <a:off x="0" y="1332881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116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4FAAE9-4446-224F-A5F9-DD4D37B4D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932027A-979A-0147-B957-23F6E4E45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E2C575-4E74-CB45-AA63-265EDD3F4832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569AC3D-0D57-8446-B251-CDE0E3A6B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04EB78F9-ACE7-AD48-AC0A-3615A1AC3B39}"/>
              </a:ext>
            </a:extLst>
          </p:cNvPr>
          <p:cNvCxnSpPr/>
          <p:nvPr userDrawn="1"/>
        </p:nvCxnSpPr>
        <p:spPr>
          <a:xfrm>
            <a:off x="0" y="1332881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7670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7CCD44-38AF-2748-9927-0AF5DEAF6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87C649-8927-E144-A3AA-F7E863ABE54D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90ECF18-5B6D-0E46-8351-479B96D48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16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F3A5D9-CE4F-6F49-B7F4-45A75BFFD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AACBE50-3DDC-5D47-8266-FF7265729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50F3E9B-90C3-E044-9151-5A48304D7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96F02DC-9538-7B4C-8AEC-00FD62F10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CE9C45-2ACA-2146-A9BA-1A8801DF3D90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61039E8-E9EA-1F47-A455-118B30785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744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29C229-E370-0C4E-84BE-990E328ED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3911D92-876D-1D49-8C85-0314159E6C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A241640-23F2-9847-A7E4-8FDAE2B6A1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EFE7DC9-F86D-4C42-BBB5-65A619654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7C8EA-2611-3F4A-8E99-618C2757CF42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1B8BFF4-DFD9-E941-A9EA-E6FD29ECC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Wurzburg, Germany, ECML-PKDD 2019, Tutorial on XKDD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41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931ADDB-CF09-4C4A-A381-EBEAEC869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F631CBA-384C-8F47-AD02-D9465EAF8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6AB79F8-8BC7-EA4F-A539-66731CC399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994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22C14-3BC9-D542-B4D4-B9E4C141C801}" type="datetime1">
              <a:rPr lang="it-IT" smtClean="0"/>
              <a:t>27/04/20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82DF6E6-74CD-BD43-9A7F-E93E6BAD2F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946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Wurzburg, Germany, ECML-PKDD 2019, Tutorial on XKDD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527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png"/><Relationship Id="rId5" Type="http://schemas.openxmlformats.org/officeDocument/2006/relationships/image" Target="../media/image28.emf"/><Relationship Id="rId4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png"/><Relationship Id="rId5" Type="http://schemas.openxmlformats.org/officeDocument/2006/relationships/image" Target="../media/image33.wmf"/><Relationship Id="rId4" Type="http://schemas.openxmlformats.org/officeDocument/2006/relationships/image" Target="../media/image3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2.png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4.png"/><Relationship Id="rId18" Type="http://schemas.openxmlformats.org/officeDocument/2006/relationships/image" Target="../media/image65.png"/><Relationship Id="rId3" Type="http://schemas.openxmlformats.org/officeDocument/2006/relationships/image" Target="../media/image51.png"/><Relationship Id="rId21" Type="http://schemas.microsoft.com/office/2007/relationships/hdphoto" Target="../media/hdphoto3.wdp"/><Relationship Id="rId7" Type="http://schemas.openxmlformats.org/officeDocument/2006/relationships/image" Target="../media/image58.png"/><Relationship Id="rId12" Type="http://schemas.openxmlformats.org/officeDocument/2006/relationships/image" Target="../media/image53.png"/><Relationship Id="rId17" Type="http://schemas.openxmlformats.org/officeDocument/2006/relationships/image" Target="../media/image52.png"/><Relationship Id="rId2" Type="http://schemas.openxmlformats.org/officeDocument/2006/relationships/image" Target="../media/image61.png"/><Relationship Id="rId16" Type="http://schemas.openxmlformats.org/officeDocument/2006/relationships/image" Target="../media/image54.png"/><Relationship Id="rId20" Type="http://schemas.microsoft.com/office/2007/relationships/hdphoto" Target="../media/hdphoto2.wdp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11" Type="http://schemas.openxmlformats.org/officeDocument/2006/relationships/image" Target="../media/image63.png"/><Relationship Id="rId5" Type="http://schemas.openxmlformats.org/officeDocument/2006/relationships/image" Target="../media/image49.png"/><Relationship Id="rId15" Type="http://schemas.openxmlformats.org/officeDocument/2006/relationships/image" Target="../media/image50.png"/><Relationship Id="rId10" Type="http://schemas.openxmlformats.org/officeDocument/2006/relationships/image" Target="../media/image55.png"/><Relationship Id="rId19" Type="http://schemas.microsoft.com/office/2007/relationships/hdphoto" Target="../media/hdphoto1.wdp"/><Relationship Id="rId4" Type="http://schemas.openxmlformats.org/officeDocument/2006/relationships/image" Target="../media/image59.png"/><Relationship Id="rId9" Type="http://schemas.openxmlformats.org/officeDocument/2006/relationships/image" Target="../media/image56.png"/><Relationship Id="rId1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13" Type="http://schemas.microsoft.com/office/2007/relationships/hdphoto" Target="../media/hdphoto5.wdp"/><Relationship Id="rId18" Type="http://schemas.openxmlformats.org/officeDocument/2006/relationships/image" Target="../media/image70.png"/><Relationship Id="rId26" Type="http://schemas.openxmlformats.org/officeDocument/2006/relationships/image" Target="../media/image74.png"/><Relationship Id="rId21" Type="http://schemas.microsoft.com/office/2007/relationships/hdphoto" Target="../media/hdphoto9.wdp"/><Relationship Id="rId34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7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33" Type="http://schemas.microsoft.com/office/2007/relationships/hdphoto" Target="../media/hdphoto15.wdp"/><Relationship Id="rId2" Type="http://schemas.openxmlformats.org/officeDocument/2006/relationships/image" Target="../media/image62.png"/><Relationship Id="rId16" Type="http://schemas.openxmlformats.org/officeDocument/2006/relationships/image" Target="../media/image69.png"/><Relationship Id="rId20" Type="http://schemas.openxmlformats.org/officeDocument/2006/relationships/image" Target="../media/image71.png"/><Relationship Id="rId29" Type="http://schemas.microsoft.com/office/2007/relationships/hdphoto" Target="../media/hdphoto13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microsoft.com/office/2007/relationships/hdphoto" Target="../media/hdphoto4.wdp"/><Relationship Id="rId24" Type="http://schemas.openxmlformats.org/officeDocument/2006/relationships/image" Target="../media/image73.png"/><Relationship Id="rId32" Type="http://schemas.openxmlformats.org/officeDocument/2006/relationships/image" Target="../media/image77.png"/><Relationship Id="rId37" Type="http://schemas.openxmlformats.org/officeDocument/2006/relationships/image" Target="../media/image52.png"/><Relationship Id="rId5" Type="http://schemas.openxmlformats.org/officeDocument/2006/relationships/image" Target="../media/image64.png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75.png"/><Relationship Id="rId36" Type="http://schemas.openxmlformats.org/officeDocument/2006/relationships/image" Target="../media/image54.png"/><Relationship Id="rId10" Type="http://schemas.openxmlformats.org/officeDocument/2006/relationships/image" Target="../media/image66.png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" Type="http://schemas.openxmlformats.org/officeDocument/2006/relationships/image" Target="../media/image63.png"/><Relationship Id="rId9" Type="http://schemas.openxmlformats.org/officeDocument/2006/relationships/image" Target="../media/image58.png"/><Relationship Id="rId14" Type="http://schemas.openxmlformats.org/officeDocument/2006/relationships/image" Target="../media/image68.png"/><Relationship Id="rId22" Type="http://schemas.openxmlformats.org/officeDocument/2006/relationships/image" Target="../media/image72.png"/><Relationship Id="rId27" Type="http://schemas.microsoft.com/office/2007/relationships/hdphoto" Target="../media/hdphoto12.wdp"/><Relationship Id="rId30" Type="http://schemas.openxmlformats.org/officeDocument/2006/relationships/image" Target="../media/image76.png"/><Relationship Id="rId35" Type="http://schemas.openxmlformats.org/officeDocument/2006/relationships/image" Target="../media/image53.png"/><Relationship Id="rId8" Type="http://schemas.openxmlformats.org/officeDocument/2006/relationships/image" Target="../media/image60.png"/><Relationship Id="rId3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B56805-27B6-9941-9623-EE2991DF1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807" y="2176424"/>
            <a:ext cx="10693993" cy="2261802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00FB92"/>
                </a:solidFill>
              </a:rPr>
              <a:t>D</a:t>
            </a:r>
            <a:r>
              <a:rPr lang="en-US" b="1" dirty="0"/>
              <a:t>ATA</a:t>
            </a:r>
            <a:r>
              <a:rPr lang="en-US" b="1" dirty="0">
                <a:solidFill>
                  <a:srgbClr val="00FB92"/>
                </a:solidFill>
              </a:rPr>
              <a:t> M</a:t>
            </a:r>
            <a:r>
              <a:rPr lang="en-US" b="1" dirty="0"/>
              <a:t>INING</a:t>
            </a:r>
            <a:r>
              <a:rPr lang="en-US" b="1" dirty="0">
                <a:solidFill>
                  <a:srgbClr val="00FB92"/>
                </a:solidFill>
              </a:rPr>
              <a:t> 2 </a:t>
            </a:r>
            <a:br>
              <a:rPr lang="en-US" b="1" dirty="0"/>
            </a:br>
            <a:r>
              <a:rPr lang="en-US" b="1" dirty="0"/>
              <a:t>Clustering – Advanced Topics</a:t>
            </a:r>
            <a:endParaRPr lang="en-US" sz="3000" b="1" dirty="0"/>
          </a:p>
        </p:txBody>
      </p:sp>
      <p:sp>
        <p:nvSpPr>
          <p:cNvPr id="7" name="Sottotitolo 6">
            <a:extLst>
              <a:ext uri="{FF2B5EF4-FFF2-40B4-BE49-F238E27FC236}">
                <a16:creationId xmlns:a16="http://schemas.microsoft.com/office/drawing/2014/main" id="{5F5693D1-C37C-884D-ABF4-994E895B2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807" y="4727462"/>
            <a:ext cx="9144000" cy="1482836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Riccardo </a:t>
            </a:r>
            <a:r>
              <a:rPr lang="en-US" dirty="0" err="1"/>
              <a:t>Guidotti</a:t>
            </a:r>
            <a:endParaRPr lang="en-US" dirty="0"/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endParaRPr lang="en-US" dirty="0"/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err="1"/>
              <a:t>a.a.</a:t>
            </a:r>
            <a:r>
              <a:rPr lang="en-US" dirty="0"/>
              <a:t> 2019/2020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46B49F4-E551-D94E-86E8-3DE458481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5086" y="5613359"/>
            <a:ext cx="1226608" cy="1112813"/>
          </a:xfrm>
          <a:prstGeom prst="rect">
            <a:avLst/>
          </a:prstGeom>
        </p:spPr>
      </p:pic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D6F288DE-7B36-1745-8291-1D66544FBE52}"/>
              </a:ext>
            </a:extLst>
          </p:cNvPr>
          <p:cNvCxnSpPr/>
          <p:nvPr/>
        </p:nvCxnSpPr>
        <p:spPr>
          <a:xfrm>
            <a:off x="0" y="4568262"/>
            <a:ext cx="11353800" cy="0"/>
          </a:xfrm>
          <a:prstGeom prst="line">
            <a:avLst/>
          </a:prstGeom>
          <a:ln w="76200">
            <a:solidFill>
              <a:srgbClr val="00FB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4376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FC4561-8AE9-F64A-B15D-7FA1034F7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Likelihood Estimation (MLE)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B1618B7-03C8-364A-A9B7-50F741BF82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Note: these are also the most likely parameters given the data.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If we have no prior information about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𝜃</m:t>
                    </m:r>
                  </m:oMath>
                </a14:m>
                <a:r>
                  <a:rPr lang="en-US" dirty="0"/>
                  <a:t>, or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, then maximizing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𝜃</m:t>
                        </m:r>
                      </m:e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dirty="0"/>
                  <a:t> is the same as maximizing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𝑋</m:t>
                        </m:r>
                      </m:e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𝜃</m:t>
                        </m:r>
                      </m:e>
                    </m:d>
                  </m:oMath>
                </a14:m>
                <a:r>
                  <a:rPr lang="en-US" dirty="0"/>
                  <a:t>.  </a:t>
                </a:r>
              </a:p>
            </p:txBody>
          </p:sp>
        </mc:Choice>
        <mc:Fallback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B1618B7-03C8-364A-A9B7-50F741BF82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magine 3" descr="Screenshot 2017-11-24 18.34.26.png">
            <a:extLst>
              <a:ext uri="{FF2B5EF4-FFF2-40B4-BE49-F238E27FC236}">
                <a16:creationId xmlns:a16="http://schemas.microsoft.com/office/drawing/2014/main" id="{8EF27941-3086-1445-B1FA-3B606A6DF1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1" t="32285" r="27191" b="44502"/>
          <a:stretch/>
        </p:blipFill>
        <p:spPr>
          <a:xfrm>
            <a:off x="4320639" y="2968141"/>
            <a:ext cx="3550722" cy="103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7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6E57BD-0063-6C47-B24F-B23C61632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 of Gaussians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9315FD4-36D1-594B-AF4D-3FC0EAD14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Suppose that you have the heights of people from Greece and China and the distribution looks like the figure below (dramatization)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B583C8E-B93C-EA41-8DA3-EDC4D2921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294" y="2774701"/>
            <a:ext cx="7019411" cy="3900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412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6E57BD-0063-6C47-B24F-B23C61632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 of Gaussians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9315FD4-36D1-594B-AF4D-3FC0EAD14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case the data is the result of the </a:t>
            </a:r>
            <a:r>
              <a:rPr lang="en-US" b="1" dirty="0"/>
              <a:t>mixture</a:t>
            </a:r>
            <a:r>
              <a:rPr lang="en-US" dirty="0"/>
              <a:t> of two Gaussians </a:t>
            </a:r>
          </a:p>
          <a:p>
            <a:pPr lvl="1"/>
            <a:r>
              <a:rPr lang="en-US" dirty="0"/>
              <a:t>One for Greek people, and one for Chinese people</a:t>
            </a:r>
          </a:p>
          <a:p>
            <a:pPr lvl="1"/>
            <a:r>
              <a:rPr lang="en-US" dirty="0"/>
              <a:t>Identifying for each value which Gaussian is most likely to have generated it will give us a clustering.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B583C8E-B93C-EA41-8DA3-EDC4D2921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342" y="3429000"/>
            <a:ext cx="5723316" cy="3180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068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C97BE5-DB10-C843-B3B4-22446102B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8AF874BF-863A-6748-8D8B-F397123285B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6963888" cy="4351338"/>
              </a:xfrm>
            </p:spPr>
            <p:txBody>
              <a:bodyPr/>
              <a:lstStyle/>
              <a:p>
                <a:r>
                  <a:rPr lang="en-US" dirty="0"/>
                  <a:t>A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is generated according to the following process:</a:t>
                </a:r>
              </a:p>
              <a:p>
                <a:pPr lvl="1"/>
                <a:r>
                  <a:rPr lang="en-US" sz="2800" dirty="0"/>
                  <a:t>First select the nationality</a:t>
                </a:r>
              </a:p>
              <a:p>
                <a:pPr lvl="2"/>
                <a:r>
                  <a:rPr lang="en-US" sz="2400" dirty="0"/>
                  <a:t>With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</m:oMath>
                </a14:m>
                <a:r>
                  <a:rPr lang="en-US" sz="2400" dirty="0"/>
                  <a:t>select Greek, with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sz="2400" dirty="0"/>
                  <a:t> select China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400" dirty="0"/>
                  <a:t>)</a:t>
                </a:r>
              </a:p>
              <a:p>
                <a:pPr lvl="2"/>
                <a:endParaRPr lang="en-US" sz="2400" dirty="0"/>
              </a:p>
              <a:p>
                <a:pPr lvl="1"/>
                <a:r>
                  <a:rPr lang="en-US" sz="2800" dirty="0"/>
                  <a:t>Given the nationality, generate the point from the corresponding Gaussian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sub>
                        </m:sSub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𝜇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if Greece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sub>
                        </m:sSub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𝜇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sz="2400" i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if China</a:t>
                </a:r>
                <a:endParaRPr lang="en-US" dirty="0"/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8AF874BF-863A-6748-8D8B-F39712328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6963888" cy="4351338"/>
              </a:xfrm>
              <a:blipFill>
                <a:blip r:embed="rId3"/>
                <a:stretch>
                  <a:fillRect l="-1457" t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481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C97BE5-DB10-C843-B3B4-22446102B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8AF874BF-863A-6748-8D8B-F397123285B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5032376"/>
              </a:xfrm>
            </p:spPr>
            <p:txBody>
              <a:bodyPr>
                <a:normAutofit/>
              </a:bodyPr>
              <a:lstStyle/>
              <a:p>
                <a:r>
                  <a:rPr lang="en-US" sz="2600" dirty="0"/>
                  <a:t>Our model has the following parameters</a:t>
                </a:r>
              </a:p>
              <a:p>
                <a:endParaRPr lang="en-US" sz="2600" dirty="0"/>
              </a:p>
              <a:p>
                <a:endParaRPr lang="en-US" sz="2600" dirty="0"/>
              </a:p>
              <a:p>
                <a:r>
                  <a:rPr lang="en-US" sz="2600" dirty="0"/>
                  <a:t>For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600" dirty="0"/>
                  <a:t>, we have:</a:t>
                </a:r>
              </a:p>
              <a:p>
                <a:endParaRPr lang="en-US" sz="2600" dirty="0"/>
              </a:p>
              <a:p>
                <a:endParaRPr lang="en-US" sz="2600" dirty="0"/>
              </a:p>
              <a:p>
                <a:r>
                  <a:rPr lang="en-US" sz="2600" dirty="0"/>
                  <a:t>For all values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 =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…,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600" dirty="0">
                    <a:solidFill>
                      <a:schemeClr val="tx1"/>
                    </a:solidFill>
                  </a:rPr>
                  <a:t> </a:t>
                </a:r>
                <a:endParaRPr lang="en-US" sz="2600" dirty="0"/>
              </a:p>
              <a:p>
                <a:endParaRPr lang="en-US" sz="2600" dirty="0"/>
              </a:p>
              <a:p>
                <a:pPr marL="0" indent="0">
                  <a:buNone/>
                </a:pPr>
                <a:endParaRPr lang="en-US" sz="2600" dirty="0"/>
              </a:p>
              <a:p>
                <a:r>
                  <a:rPr lang="en-US" sz="2600" dirty="0"/>
                  <a:t>We want to estimate the parameters that </a:t>
                </a:r>
                <a:r>
                  <a:rPr lang="en-US" sz="2600" b="1" dirty="0"/>
                  <a:t>maximize</a:t>
                </a:r>
                <a:r>
                  <a:rPr lang="en-US" sz="2600" dirty="0"/>
                  <a:t> the </a:t>
                </a:r>
                <a:r>
                  <a:rPr lang="en-US" sz="2600" dirty="0" err="1"/>
                  <a:t>Liekelihood</a:t>
                </a:r>
                <a:endParaRPr lang="en-US" sz="2600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8AF874BF-863A-6748-8D8B-F39712328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5032376"/>
              </a:xfrm>
              <a:blipFill>
                <a:blip r:embed="rId2"/>
                <a:stretch>
                  <a:fillRect l="-844" t="-2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magine 4" descr="Screenshot 2017-11-24 18.37.12.png">
            <a:extLst>
              <a:ext uri="{FF2B5EF4-FFF2-40B4-BE49-F238E27FC236}">
                <a16:creationId xmlns:a16="http://schemas.microsoft.com/office/drawing/2014/main" id="{F4CBC584-AC94-C043-8A4D-5EFA81110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7" t="10794" r="14613" b="65610"/>
          <a:stretch/>
        </p:blipFill>
        <p:spPr>
          <a:xfrm>
            <a:off x="6684281" y="1880740"/>
            <a:ext cx="5047013" cy="1193606"/>
          </a:xfrm>
          <a:prstGeom prst="rect">
            <a:avLst/>
          </a:prstGeom>
        </p:spPr>
      </p:pic>
      <p:pic>
        <p:nvPicPr>
          <p:cNvPr id="7" name="Immagine 6" descr="Screenshot 2017-11-24 18.37.12.png">
            <a:extLst>
              <a:ext uri="{FF2B5EF4-FFF2-40B4-BE49-F238E27FC236}">
                <a16:creationId xmlns:a16="http://schemas.microsoft.com/office/drawing/2014/main" id="{CCC8AACD-7548-B44D-ACC5-5C5FD9461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8" t="44125" r="15322" b="46720"/>
          <a:stretch/>
        </p:blipFill>
        <p:spPr>
          <a:xfrm>
            <a:off x="3513117" y="3860344"/>
            <a:ext cx="5165766" cy="463138"/>
          </a:xfrm>
          <a:prstGeom prst="rect">
            <a:avLst/>
          </a:prstGeom>
        </p:spPr>
      </p:pic>
      <p:pic>
        <p:nvPicPr>
          <p:cNvPr id="8" name="Immagine 7" descr="Screenshot 2017-11-24 18.37.12.png">
            <a:extLst>
              <a:ext uri="{FF2B5EF4-FFF2-40B4-BE49-F238E27FC236}">
                <a16:creationId xmlns:a16="http://schemas.microsoft.com/office/drawing/2014/main" id="{278EAC48-5459-474E-B4FF-2A8278E9C6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6" t="60967" r="26236" b="17101"/>
          <a:stretch/>
        </p:blipFill>
        <p:spPr>
          <a:xfrm>
            <a:off x="5477783" y="4771109"/>
            <a:ext cx="3372593" cy="110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7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C97BE5-DB10-C843-B3B4-22446102B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8AF874BF-863A-6748-8D8B-F397123285B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8888730" cy="4351338"/>
              </a:xfrm>
            </p:spPr>
            <p:txBody>
              <a:bodyPr/>
              <a:lstStyle/>
              <a:p>
                <a:r>
                  <a:rPr lang="en-US" dirty="0"/>
                  <a:t>Once we have the parameters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we can </a:t>
                </a:r>
                <a:r>
                  <a:rPr lang="en-US" b="1" dirty="0"/>
                  <a:t>estimate</a:t>
                </a:r>
                <a:r>
                  <a:rPr lang="en-US" dirty="0"/>
                  <a:t> the </a:t>
                </a:r>
                <a:r>
                  <a:rPr lang="en-US" b="1" dirty="0"/>
                  <a:t>membership probabilities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each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:</a:t>
                </a:r>
              </a:p>
              <a:p>
                <a:endParaRPr lang="en-US" dirty="0"/>
              </a:p>
              <a:p>
                <a:r>
                  <a:rPr lang="en-US" dirty="0"/>
                  <a:t>This is the probability that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Belongs to the Greek or the Chinese population (cluster)</a:t>
                </a:r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8AF874BF-863A-6748-8D8B-F39712328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8888730" cy="4351338"/>
              </a:xfrm>
              <a:blipFill>
                <a:blip r:embed="rId2"/>
                <a:stretch>
                  <a:fillRect l="-1141" t="-2632" r="-2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magine 4" descr="Screenshot 2017-11-24 18.37.18.png">
            <a:extLst>
              <a:ext uri="{FF2B5EF4-FFF2-40B4-BE49-F238E27FC236}">
                <a16:creationId xmlns:a16="http://schemas.microsoft.com/office/drawing/2014/main" id="{1CF63B3F-EF6B-524E-962F-FF374F31B1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85"/>
          <a:stretch/>
        </p:blipFill>
        <p:spPr>
          <a:xfrm>
            <a:off x="2350138" y="4645414"/>
            <a:ext cx="7491724" cy="184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8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1F6EA6-D4B1-064C-B3DF-DC220BDFB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 (Expectation Maximization)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F1345D04-F1DE-9A45-93D5-67D8E40943B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Initialize the values of the parameters in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to some random values</a:t>
                </a:r>
              </a:p>
              <a:p>
                <a:r>
                  <a:rPr lang="en-US" dirty="0"/>
                  <a:t>Repeat until convergence</a:t>
                </a:r>
              </a:p>
              <a:p>
                <a:pPr lvl="1"/>
                <a:r>
                  <a:rPr lang="en-US" b="1" dirty="0"/>
                  <a:t>E-Step</a:t>
                </a:r>
                <a:r>
                  <a:rPr lang="en-US" dirty="0"/>
                  <a:t>: Given the parameters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estimate</a:t>
                </a:r>
                <a:r>
                  <a:rPr lang="en-US" dirty="0"/>
                  <a:t> the membership probabilities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𝐺</m:t>
                        </m:r>
                      </m:e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>
                    <a:ea typeface="Cambria Math" panose="020405030504060302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e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endParaRPr lang="en-US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b="1" dirty="0"/>
                  <a:t>M-Step: </a:t>
                </a:r>
                <a:r>
                  <a:rPr lang="en-US" dirty="0"/>
                  <a:t>Calculate the parameter values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</m:oMath>
                </a14:m>
                <a:r>
                  <a:rPr lang="en-US" dirty="0"/>
                  <a:t> that (in expectation) </a:t>
                </a:r>
                <a:r>
                  <a:rPr lang="en-US" b="1" dirty="0"/>
                  <a:t>maximize</a:t>
                </a:r>
                <a:r>
                  <a:rPr lang="en-US" dirty="0"/>
                  <a:t> the data likelihood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F1345D04-F1DE-9A45-93D5-67D8E40943B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632" r="-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magine 3" descr="Screenshot 2017-11-24 18.37.27.png">
            <a:extLst>
              <a:ext uri="{FF2B5EF4-FFF2-40B4-BE49-F238E27FC236}">
                <a16:creationId xmlns:a16="http://schemas.microsoft.com/office/drawing/2014/main" id="{DE0E615A-9E67-EB4E-9CDA-892A1750B1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31"/>
          <a:stretch/>
        </p:blipFill>
        <p:spPr>
          <a:xfrm>
            <a:off x="1927374" y="4263390"/>
            <a:ext cx="7799953" cy="222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2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9B7D51C5-7F00-144A-B172-99E65DB92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Bisecting K-Means</a:t>
            </a:r>
          </a:p>
        </p:txBody>
      </p:sp>
    </p:spTree>
    <p:extLst>
      <p:ext uri="{BB962C8B-B14F-4D97-AF65-F5344CB8AC3E}">
        <p14:creationId xmlns:p14="http://schemas.microsoft.com/office/powerpoint/2010/main" val="2965767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41A72265-4427-1D42-919D-DF247BB85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Calibri" charset="0"/>
                <a:ea typeface="MS PGothic" charset="0"/>
              </a:rPr>
              <a:t>Bisecting K-means</a:t>
            </a:r>
            <a:endParaRPr lang="en-US" b="0" dirty="0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14B42137-FF09-1E40-86D0-6F28D13F7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Variant of K-Means that can produce a hierarchical clustering</a:t>
            </a:r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B8355A00-C926-FA49-AE7A-1C901AD8C9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377906"/>
              </p:ext>
            </p:extLst>
          </p:nvPr>
        </p:nvGraphicFramePr>
        <p:xfrm>
          <a:off x="837259" y="2617470"/>
          <a:ext cx="10516541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Bitmap Image" r:id="rId3" imgW="8695174" imgH="3132091" progId="Paint.Picture">
                  <p:embed/>
                </p:oleObj>
              </mc:Choice>
              <mc:Fallback>
                <p:oleObj name="Bitmap Image" r:id="rId3" imgW="8695174" imgH="3132091" progId="Paint.Picture">
                  <p:embed/>
                  <p:pic>
                    <p:nvPicPr>
                      <p:cNvPr id="205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7029"/>
                      <a:stretch>
                        <a:fillRect/>
                      </a:stretch>
                    </p:blipFill>
                    <p:spPr bwMode="auto">
                      <a:xfrm>
                        <a:off x="837259" y="2617470"/>
                        <a:ext cx="10516541" cy="314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7DD0A742-5111-F240-AAE9-BBCC92488B04}"/>
              </a:ext>
            </a:extLst>
          </p:cNvPr>
          <p:cNvSpPr txBox="1"/>
          <p:nvPr/>
        </p:nvSpPr>
        <p:spPr>
          <a:xfrm>
            <a:off x="6095529" y="4098449"/>
            <a:ext cx="108074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Times" pitchFamily="2" charset="0"/>
                <a:cs typeface="Arial" panose="020B0604020202020204" pitchFamily="34" charset="0"/>
              </a:rPr>
              <a:t>2-Means</a:t>
            </a:r>
          </a:p>
        </p:txBody>
      </p:sp>
    </p:spTree>
    <p:extLst>
      <p:ext uri="{BB962C8B-B14F-4D97-AF65-F5344CB8AC3E}">
        <p14:creationId xmlns:p14="http://schemas.microsoft.com/office/powerpoint/2010/main" val="4243407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EDA06B-8240-EE47-B8F9-8F4D2B843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Calibri" charset="0"/>
                <a:ea typeface="MS PGothic" charset="0"/>
              </a:rPr>
              <a:t>Bisecting K-means Limitations</a:t>
            </a:r>
            <a:endParaRPr lang="en-US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3E87113-D6C6-BD42-B44B-6F02E363B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algorithm is exhaustive terminating at singleton clusters (unless K is known or specified)</a:t>
            </a:r>
          </a:p>
          <a:p>
            <a:r>
              <a:rPr lang="en-US" dirty="0"/>
              <a:t>Terminating at singleton clusters </a:t>
            </a:r>
          </a:p>
          <a:p>
            <a:pPr lvl="1"/>
            <a:r>
              <a:rPr lang="en-US" dirty="0"/>
              <a:t>Is time consuming</a:t>
            </a:r>
          </a:p>
          <a:p>
            <a:pPr lvl="1"/>
            <a:r>
              <a:rPr lang="en-US" dirty="0"/>
              <a:t>Singleton clusters are meaningless (i.e., over-splitting)</a:t>
            </a:r>
          </a:p>
          <a:p>
            <a:pPr lvl="1"/>
            <a:r>
              <a:rPr lang="en-US" dirty="0"/>
              <a:t>Intermediate clusters are more likely to correspond to real classes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Bisecting K-Means do not uses any criterion for stopping bisections before singleton clusters are reached.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2DB3F4-586F-C84A-B8B4-A745B6E24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15320" cy="2852737"/>
          </a:xfrm>
        </p:spPr>
        <p:txBody>
          <a:bodyPr>
            <a:normAutofit/>
          </a:bodyPr>
          <a:lstStyle/>
          <a:p>
            <a:r>
              <a:rPr lang="en-US" sz="5400" dirty="0"/>
              <a:t>Mixture Models and the EM Algorithm</a:t>
            </a:r>
          </a:p>
        </p:txBody>
      </p:sp>
    </p:spTree>
    <p:extLst>
      <p:ext uri="{BB962C8B-B14F-4D97-AF65-F5344CB8AC3E}">
        <p14:creationId xmlns:p14="http://schemas.microsoft.com/office/powerpoint/2010/main" val="2143656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>
                <a:latin typeface="Calibri" charset="0"/>
                <a:ea typeface="MS PGothic" charset="0"/>
              </a:rPr>
              <a:t>Bayesian Information Criterion (BIC)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5860098" cy="4667250"/>
          </a:xfrm>
        </p:spPr>
        <p:txBody>
          <a:bodyPr>
            <a:normAutofit/>
          </a:bodyPr>
          <a:lstStyle/>
          <a:p>
            <a:r>
              <a:rPr lang="en-US" sz="2400" dirty="0"/>
              <a:t>A strategy to stop the Bisecting algorithm when meaningful clusters are reached to avoid over-splitting.</a:t>
            </a:r>
          </a:p>
          <a:p>
            <a:r>
              <a:rPr lang="en-US" sz="2400" dirty="0"/>
              <a:t>The </a:t>
            </a:r>
            <a:r>
              <a:rPr lang="en-US" sz="2400" b="1" dirty="0"/>
              <a:t>BIC</a:t>
            </a:r>
            <a:r>
              <a:rPr lang="en-US" sz="2400" dirty="0"/>
              <a:t> can be adopted as </a:t>
            </a:r>
            <a:r>
              <a:rPr lang="en-US" sz="2400" b="1" dirty="0"/>
              <a:t>splitting criterion </a:t>
            </a:r>
            <a:r>
              <a:rPr lang="en-US" sz="2400" dirty="0"/>
              <a:t>of a cluster in order to decide whether a cluster should split or no.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BIC </a:t>
            </a:r>
            <a:r>
              <a:rPr lang="en-US" sz="2400" b="1" dirty="0"/>
              <a:t>measures the improvement </a:t>
            </a:r>
            <a:r>
              <a:rPr lang="en-US" sz="2400" dirty="0"/>
              <a:t>of the cluster structure between a cluster and its two children clusters.</a:t>
            </a:r>
          </a:p>
          <a:p>
            <a:r>
              <a:rPr lang="en-US" sz="2400" dirty="0"/>
              <a:t>If the BIC of the parent is less than BIC of the children than we accept the bisection.</a:t>
            </a:r>
            <a:endParaRPr lang="en-US" sz="1800" dirty="0"/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14AE055E-3D81-DA49-A850-A8E82D2DB150}"/>
              </a:ext>
            </a:extLst>
          </p:cNvPr>
          <p:cNvGrpSpPr/>
          <p:nvPr/>
        </p:nvGrpSpPr>
        <p:grpSpPr>
          <a:xfrm>
            <a:off x="6814185" y="2674620"/>
            <a:ext cx="4895850" cy="2084388"/>
            <a:chOff x="3467735" y="3429000"/>
            <a:chExt cx="4895850" cy="2084388"/>
          </a:xfrm>
        </p:grpSpPr>
        <p:sp>
          <p:nvSpPr>
            <p:cNvPr id="4" name="Text Box 17">
              <a:extLst>
                <a:ext uri="{FF2B5EF4-FFF2-40B4-BE49-F238E27FC236}">
                  <a16:creationId xmlns:a16="http://schemas.microsoft.com/office/drawing/2014/main" id="{2CA371E7-CC18-954B-8733-785593E827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3723" y="4797425"/>
              <a:ext cx="1439862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864" tIns="27432" rIns="54864" bIns="27432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400">
                  <a:solidFill>
                    <a:schemeClr val="tx2"/>
                  </a:solidFill>
                  <a:latin typeface="Tahoma" charset="0"/>
                  <a:ea typeface="Batang" charset="0"/>
                  <a:cs typeface="Batang" charset="0"/>
                </a:rPr>
                <a:t>Two resulting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400">
                  <a:solidFill>
                    <a:schemeClr val="tx2"/>
                  </a:solidFill>
                  <a:latin typeface="Tahoma" charset="0"/>
                  <a:ea typeface="Batang" charset="0"/>
                  <a:cs typeface="Batang" charset="0"/>
                </a:rPr>
                <a:t>clusters: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400">
                  <a:solidFill>
                    <a:schemeClr val="tx2"/>
                  </a:solidFill>
                  <a:latin typeface="Tahoma" charset="0"/>
                  <a:ea typeface="Batang" charset="0"/>
                  <a:cs typeface="Batang" charset="0"/>
                </a:rPr>
                <a:t>BIC(K=2)=2245</a:t>
              </a:r>
              <a:r>
                <a:rPr lang="en-US" altLang="ko-KR" sz="800">
                  <a:solidFill>
                    <a:srgbClr val="000000"/>
                  </a:solidFill>
                  <a:latin typeface="Tahoma" charset="0"/>
                  <a:ea typeface="Batang" charset="0"/>
                  <a:cs typeface="Batang" charset="0"/>
                </a:rPr>
                <a:t> </a:t>
              </a:r>
              <a:endParaRPr lang="el-GR">
                <a:latin typeface="Verdana" charset="0"/>
              </a:endParaRPr>
            </a:p>
          </p:txBody>
        </p:sp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781ED144-245A-424C-80E2-EA4563C1BCF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9996106"/>
                </p:ext>
              </p:extLst>
            </p:nvPr>
          </p:nvGraphicFramePr>
          <p:xfrm>
            <a:off x="4772660" y="3573463"/>
            <a:ext cx="2032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5" name="Equation" r:id="rId3" imgW="203040" imgH="241200" progId="Equation.DSMT4">
                    <p:embed/>
                  </p:oleObj>
                </mc:Choice>
                <mc:Fallback>
                  <p:oleObj name="Equation" r:id="rId3" imgW="203040" imgH="241200" progId="Equation.DSMT4">
                    <p:embed/>
                    <p:pic>
                      <p:nvPicPr>
                        <p:cNvPr id="8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2660" y="3573463"/>
                          <a:ext cx="203200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28575" cap="flat" cmpd="sng">
                              <a:solidFill>
                                <a:schemeClr val="tx1"/>
                              </a:solidFill>
                              <a:prstDash val="solid"/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Line 5">
              <a:extLst>
                <a:ext uri="{FF2B5EF4-FFF2-40B4-BE49-F238E27FC236}">
                  <a16:creationId xmlns:a16="http://schemas.microsoft.com/office/drawing/2014/main" id="{6E7B0905-6943-5346-AC6B-93A596F947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53535" y="3970338"/>
              <a:ext cx="457200" cy="78422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Line 6">
              <a:extLst>
                <a:ext uri="{FF2B5EF4-FFF2-40B4-BE49-F238E27FC236}">
                  <a16:creationId xmlns:a16="http://schemas.microsoft.com/office/drawing/2014/main" id="{D866118F-BFFC-394B-9B00-54B1D7B35F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2235" y="3970338"/>
              <a:ext cx="457200" cy="78422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2A52EE8-24F3-3C42-94DE-01FF3F38F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2035" y="4686300"/>
              <a:ext cx="684213" cy="684213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>
                <a:latin typeface="Verdana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448FC2F-4AEB-3C4C-B80F-29D76E07E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5135" y="4686300"/>
              <a:ext cx="684213" cy="684213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>
                <a:latin typeface="Verdana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207D162-3DFA-7E40-A90E-DD4498140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7235" y="3429000"/>
              <a:ext cx="684213" cy="684213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54000"/>
            <a:lstStyle/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>
                <a:latin typeface="Verdana" charset="0"/>
              </a:endParaRPr>
            </a:p>
          </p:txBody>
        </p:sp>
        <p:sp>
          <p:nvSpPr>
            <p:cNvPr id="11" name="Line 10">
              <a:extLst>
                <a:ext uri="{FF2B5EF4-FFF2-40B4-BE49-F238E27FC236}">
                  <a16:creationId xmlns:a16="http://schemas.microsoft.com/office/drawing/2014/main" id="{F8E5C215-2AC7-4B40-AFAF-3A9245C423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735" y="4572000"/>
              <a:ext cx="1588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Line 11">
              <a:extLst>
                <a:ext uri="{FF2B5EF4-FFF2-40B4-BE49-F238E27FC236}">
                  <a16:creationId xmlns:a16="http://schemas.microsoft.com/office/drawing/2014/main" id="{B01E1CE5-43D2-8D4D-A2E4-1EB5F0390C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735" y="4572000"/>
              <a:ext cx="285750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Line 12">
              <a:extLst>
                <a:ext uri="{FF2B5EF4-FFF2-40B4-BE49-F238E27FC236}">
                  <a16:creationId xmlns:a16="http://schemas.microsoft.com/office/drawing/2014/main" id="{54F91DD5-D73A-F848-912C-06B641B998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5235" y="4572000"/>
              <a:ext cx="1588" cy="91440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Line 13">
              <a:extLst>
                <a:ext uri="{FF2B5EF4-FFF2-40B4-BE49-F238E27FC236}">
                  <a16:creationId xmlns:a16="http://schemas.microsoft.com/office/drawing/2014/main" id="{B76C4EE9-2721-924B-8212-73B88BDE43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735" y="5486400"/>
              <a:ext cx="2857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B43315EC-0BC8-004E-8955-00781FC1D4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28423" y="5013325"/>
              <a:ext cx="431800" cy="0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162DA757-2B4A-4C4E-95D6-13B5F00208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10835" y="3771900"/>
              <a:ext cx="57150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Text Box 16">
              <a:extLst>
                <a:ext uri="{FF2B5EF4-FFF2-40B4-BE49-F238E27FC236}">
                  <a16:creationId xmlns:a16="http://schemas.microsoft.com/office/drawing/2014/main" id="{4637B6D4-157C-9648-963B-E6DEF4FBC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68060" y="3500438"/>
              <a:ext cx="1512888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864" tIns="27432" rIns="54864" bIns="27432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Font typeface="Wingdings" charset="0"/>
                <a:buChar char="q"/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ko-KR" sz="800">
                <a:solidFill>
                  <a:schemeClr val="tx2"/>
                </a:solidFill>
                <a:latin typeface="Tahoma" charset="0"/>
                <a:ea typeface="Batang" charset="0"/>
                <a:cs typeface="Batang" charset="0"/>
              </a:endParaRP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400">
                  <a:solidFill>
                    <a:schemeClr val="tx2"/>
                  </a:solidFill>
                  <a:latin typeface="Tahoma" charset="0"/>
                  <a:ea typeface="Batang" charset="0"/>
                  <a:cs typeface="Batang" charset="0"/>
                </a:rPr>
                <a:t>Parent cluster: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400">
                  <a:solidFill>
                    <a:schemeClr val="tx2"/>
                  </a:solidFill>
                  <a:latin typeface="Tahoma" charset="0"/>
                  <a:ea typeface="Batang" charset="0"/>
                  <a:cs typeface="Batang" charset="0"/>
                </a:rPr>
                <a:t>BIC(K=1)=1980 </a:t>
              </a:r>
              <a:endParaRPr lang="el-GR" sz="1400">
                <a:solidFill>
                  <a:schemeClr val="tx2"/>
                </a:solidFill>
                <a:latin typeface="Verdana" charset="0"/>
              </a:endParaRPr>
            </a:p>
          </p:txBody>
        </p:sp>
        <p:graphicFrame>
          <p:nvGraphicFramePr>
            <p:cNvPr id="18" name="Object 18">
              <a:extLst>
                <a:ext uri="{FF2B5EF4-FFF2-40B4-BE49-F238E27FC236}">
                  <a16:creationId xmlns:a16="http://schemas.microsoft.com/office/drawing/2014/main" id="{8A3C8C67-BBC9-DB49-8D64-1A4993524F6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0433772"/>
                </p:ext>
              </p:extLst>
            </p:nvPr>
          </p:nvGraphicFramePr>
          <p:xfrm>
            <a:off x="3836035" y="4868863"/>
            <a:ext cx="2032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6" name="Equation" r:id="rId5" imgW="203040" imgH="241200" progId="Equation.DSMT4">
                    <p:embed/>
                  </p:oleObj>
                </mc:Choice>
                <mc:Fallback>
                  <p:oleObj name="Equation" r:id="rId5" imgW="203040" imgH="241200" progId="Equation.DSMT4">
                    <p:embed/>
                    <p:pic>
                      <p:nvPicPr>
                        <p:cNvPr id="21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6035" y="4868863"/>
                          <a:ext cx="203200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28575" cap="flat" cmpd="sng">
                              <a:solidFill>
                                <a:schemeClr val="tx1"/>
                              </a:solidFill>
                              <a:prstDash val="solid"/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9">
              <a:extLst>
                <a:ext uri="{FF2B5EF4-FFF2-40B4-BE49-F238E27FC236}">
                  <a16:creationId xmlns:a16="http://schemas.microsoft.com/office/drawing/2014/main" id="{D9CC6CBE-8945-6E48-A395-56E6EBDDCB3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4462788"/>
                </p:ext>
              </p:extLst>
            </p:nvPr>
          </p:nvGraphicFramePr>
          <p:xfrm>
            <a:off x="5709285" y="4868863"/>
            <a:ext cx="2159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7" name="Equation" r:id="rId7" imgW="215640" imgH="241200" progId="Equation.DSMT4">
                    <p:embed/>
                  </p:oleObj>
                </mc:Choice>
                <mc:Fallback>
                  <p:oleObj name="Equation" r:id="rId7" imgW="215640" imgH="241200" progId="Equation.DSMT4">
                    <p:embed/>
                    <p:pic>
                      <p:nvPicPr>
                        <p:cNvPr id="22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09285" y="4868863"/>
                          <a:ext cx="215900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2857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20">
              <a:extLst>
                <a:ext uri="{FF2B5EF4-FFF2-40B4-BE49-F238E27FC236}">
                  <a16:creationId xmlns:a16="http://schemas.microsoft.com/office/drawing/2014/main" id="{A86678D8-32B8-CB45-BE80-2EF8440CDDC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9401000"/>
                </p:ext>
              </p:extLst>
            </p:nvPr>
          </p:nvGraphicFramePr>
          <p:xfrm>
            <a:off x="4772660" y="3644900"/>
            <a:ext cx="190500" cy="20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8" name="Equation" r:id="rId9" imgW="190440" imgH="203040" progId="Equation.DSMT4">
                    <p:embed/>
                  </p:oleObj>
                </mc:Choice>
                <mc:Fallback>
                  <p:oleObj name="Equation" r:id="rId9" imgW="190440" imgH="203040" progId="Equation.DSMT4">
                    <p:embed/>
                    <p:pic>
                      <p:nvPicPr>
                        <p:cNvPr id="23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2660" y="3644900"/>
                          <a:ext cx="190500" cy="203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2857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Line 21">
              <a:extLst>
                <a:ext uri="{FF2B5EF4-FFF2-40B4-BE49-F238E27FC236}">
                  <a16:creationId xmlns:a16="http://schemas.microsoft.com/office/drawing/2014/main" id="{6ED05F89-6F0B-9541-8830-E51D24CDBE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51935" y="4005263"/>
              <a:ext cx="576263" cy="72072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b"/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53935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930F78-B399-7643-B256-503F20C4E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X-Means</a:t>
            </a:r>
          </a:p>
        </p:txBody>
      </p:sp>
    </p:spTree>
    <p:extLst>
      <p:ext uri="{BB962C8B-B14F-4D97-AF65-F5344CB8AC3E}">
        <p14:creationId xmlns:p14="http://schemas.microsoft.com/office/powerpoint/2010/main" val="1700845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B2370A3-FEF3-7B41-8B8D-BC1BA608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X-Means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E70E4716-60E7-0348-8B85-BF1567B7F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Search for the appropriate value of k in a given range [r</a:t>
            </a:r>
            <a:r>
              <a:rPr lang="en-US" baseline="-25000" dirty="0"/>
              <a:t>1</a:t>
            </a:r>
            <a:r>
              <a:rPr lang="en-US" dirty="0"/>
              <a:t>,r</a:t>
            </a:r>
            <a:r>
              <a:rPr lang="en-US" baseline="-25000" dirty="0"/>
              <a:t>max</a:t>
            </a:r>
            <a:r>
              <a:rPr lang="en-US" dirty="0"/>
              <a:t>]: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Improve Params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Improve 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If k &gt; </a:t>
            </a:r>
            <a:r>
              <a:rPr lang="en-US" dirty="0" err="1"/>
              <a:t>r</a:t>
            </a:r>
            <a:r>
              <a:rPr lang="en-US" baseline="-25000" dirty="0" err="1"/>
              <a:t>max</a:t>
            </a:r>
            <a:r>
              <a:rPr lang="en-US" dirty="0"/>
              <a:t> stop and return the best-scoring model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Improve Params</a:t>
            </a:r>
          </a:p>
          <a:p>
            <a:pPr lvl="1"/>
            <a:r>
              <a:rPr lang="en-US" dirty="0"/>
              <a:t>Run K-Means with with the current 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Improve Structure</a:t>
            </a:r>
          </a:p>
          <a:p>
            <a:pPr lvl="1"/>
            <a:r>
              <a:rPr lang="en-US" dirty="0"/>
              <a:t>Recursively split each cluster in two and use local BIC to decide to keep the split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Finally, use global BIC score to decide which K to output at the end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7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X-Means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916" y="1999957"/>
            <a:ext cx="2268538" cy="190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062" y="1422991"/>
            <a:ext cx="2344738" cy="205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3"/>
          <a:stretch/>
        </p:blipFill>
        <p:spPr bwMode="auto">
          <a:xfrm>
            <a:off x="1724219" y="4706938"/>
            <a:ext cx="2479932" cy="215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779519" y="163062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676958" y="1474818"/>
            <a:ext cx="3122935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1. K-means with k=3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743128" y="2394857"/>
            <a:ext cx="3122935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2. Split each centroid in 2 children moved a distance proportional to the region size in opposite direction (random)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662197" y="4080824"/>
            <a:ext cx="2162031" cy="5847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3. Run 2-means in </a:t>
            </a:r>
          </a:p>
          <a:p>
            <a:r>
              <a:rPr lang="en-US" sz="1600" dirty="0"/>
              <a:t>each region locally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3"/>
          <a:stretch/>
        </p:blipFill>
        <p:spPr bwMode="auto">
          <a:xfrm>
            <a:off x="5511060" y="4653618"/>
            <a:ext cx="4710004" cy="215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" name="CasellaDiTesto 12"/>
          <p:cNvSpPr txBox="1"/>
          <p:nvPr/>
        </p:nvSpPr>
        <p:spPr>
          <a:xfrm>
            <a:off x="5274593" y="4223027"/>
            <a:ext cx="2302700" cy="5847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4. Compare BIC of parent and children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7866062" y="4216085"/>
            <a:ext cx="2302700" cy="5847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4. Only centroids with higher BIC survives</a:t>
            </a:r>
          </a:p>
        </p:txBody>
      </p:sp>
    </p:spTree>
    <p:extLst>
      <p:ext uri="{BB962C8B-B14F-4D97-AF65-F5344CB8AC3E}">
        <p14:creationId xmlns:p14="http://schemas.microsoft.com/office/powerpoint/2010/main" val="126187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AA8555-1564-CB4F-9CA8-CD194F98E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BIC Formula in X-Means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1DB0BB2-900D-1E42-84A9-A7D4A22DD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 BIC score of a data collection is defined as (</a:t>
            </a:r>
            <a:r>
              <a:rPr lang="en-US" dirty="0" err="1"/>
              <a:t>Kass</a:t>
            </a:r>
            <a:r>
              <a:rPr lang="en-US" dirty="0"/>
              <a:t> and Wasserman, 1995):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         is the log-likelihood of the dataset D</a:t>
            </a:r>
          </a:p>
          <a:p>
            <a:endParaRPr lang="en-US" dirty="0"/>
          </a:p>
          <a:p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 is a function of the number of independent parameters: centroids coordinates, variance estimation. </a:t>
            </a:r>
          </a:p>
          <a:p>
            <a:endParaRPr lang="en-US" dirty="0"/>
          </a:p>
          <a:p>
            <a:r>
              <a:rPr lang="en-US" i="1" dirty="0"/>
              <a:t>R</a:t>
            </a:r>
            <a:r>
              <a:rPr lang="en-US" dirty="0"/>
              <a:t> is the number of points of a cluster, M is the number of dimensions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Approximate the probability that the clustering in </a:t>
            </a:r>
            <a:r>
              <a:rPr lang="en-US" i="1" dirty="0" err="1"/>
              <a:t>M</a:t>
            </a:r>
            <a:r>
              <a:rPr lang="en-US" i="1" baseline="-25000" dirty="0" err="1"/>
              <a:t>j</a:t>
            </a:r>
            <a:r>
              <a:rPr lang="en-US" dirty="0"/>
              <a:t> is describing the real clusters in the data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Object 27">
            <a:extLst>
              <a:ext uri="{FF2B5EF4-FFF2-40B4-BE49-F238E27FC236}">
                <a16:creationId xmlns:a16="http://schemas.microsoft.com/office/drawing/2014/main" id="{43987688-4713-E14B-BA31-F1B862D0C1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774079"/>
              </p:ext>
            </p:extLst>
          </p:nvPr>
        </p:nvGraphicFramePr>
        <p:xfrm>
          <a:off x="4058603" y="2022569"/>
          <a:ext cx="3508057" cy="881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Equation" r:id="rId3" imgW="2755900" imgH="762000" progId="Equation.3">
                  <p:embed/>
                </p:oleObj>
              </mc:Choice>
              <mc:Fallback>
                <p:oleObj name="Equation" r:id="rId3" imgW="2755900" imgH="762000" progId="Equation.3">
                  <p:embed/>
                  <p:pic>
                    <p:nvPicPr>
                      <p:cNvPr id="3074" name="Object 2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8603" y="2022569"/>
                        <a:ext cx="3508057" cy="8812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28575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8">
            <a:extLst>
              <a:ext uri="{FF2B5EF4-FFF2-40B4-BE49-F238E27FC236}">
                <a16:creationId xmlns:a16="http://schemas.microsoft.com/office/drawing/2014/main" id="{9CB43A58-7008-B041-B6A6-8973771BB1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761964"/>
              </p:ext>
            </p:extLst>
          </p:nvPr>
        </p:nvGraphicFramePr>
        <p:xfrm>
          <a:off x="1067008" y="2779712"/>
          <a:ext cx="64770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Equation" r:id="rId5" imgW="482400" imgH="380880" progId="Equation.3">
                  <p:embed/>
                </p:oleObj>
              </mc:Choice>
              <mc:Fallback>
                <p:oleObj name="Equation" r:id="rId5" imgW="482400" imgH="380880" progId="Equation.3">
                  <p:embed/>
                  <p:pic>
                    <p:nvPicPr>
                      <p:cNvPr id="3075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7008" y="2779712"/>
                        <a:ext cx="647700" cy="649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904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BIC Formula in X-Means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DEE0F92E-58C2-3D41-9B9B-A98F085E4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sz="2400" dirty="0"/>
              <a:t>Adjusted Log-likelihood of the model.</a:t>
            </a:r>
          </a:p>
          <a:p>
            <a:r>
              <a:rPr lang="en-US" sz="2400" b="1" dirty="0"/>
              <a:t>The likelihood that the data is “explained by” the clusters </a:t>
            </a:r>
            <a:r>
              <a:rPr lang="en-US" sz="2400" dirty="0"/>
              <a:t>according to the spherical-Gaussian assumption of K-Means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Focusing on the set </a:t>
            </a:r>
            <a:r>
              <a:rPr lang="en-US" sz="2400" i="1" dirty="0" err="1"/>
              <a:t>D</a:t>
            </a:r>
            <a:r>
              <a:rPr lang="en-US" sz="2400" i="1" baseline="-25000" dirty="0" err="1"/>
              <a:t>n</a:t>
            </a:r>
            <a:r>
              <a:rPr lang="en-US" sz="2400" dirty="0"/>
              <a:t> of points which belong to centroid </a:t>
            </a:r>
            <a:r>
              <a:rPr lang="en-US" sz="2400" i="1" dirty="0"/>
              <a:t>n</a:t>
            </a:r>
          </a:p>
          <a:p>
            <a:endParaRPr lang="en-US" sz="2400" i="1" dirty="0"/>
          </a:p>
          <a:p>
            <a:endParaRPr lang="en-US" sz="2400" i="1" dirty="0"/>
          </a:p>
          <a:p>
            <a:endParaRPr lang="en-US" sz="2400" dirty="0"/>
          </a:p>
          <a:p>
            <a:r>
              <a:rPr lang="en-US" sz="2400" dirty="0"/>
              <a:t>It estimates how closely to the centroid are the points of the cluster.</a:t>
            </a:r>
          </a:p>
        </p:txBody>
      </p:sp>
      <p:graphicFrame>
        <p:nvGraphicFramePr>
          <p:cNvPr id="11" name="Object 27">
            <a:extLst>
              <a:ext uri="{FF2B5EF4-FFF2-40B4-BE49-F238E27FC236}">
                <a16:creationId xmlns:a16="http://schemas.microsoft.com/office/drawing/2014/main" id="{3305FA32-7CFF-0C41-9EF4-280F864462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094324"/>
              </p:ext>
            </p:extLst>
          </p:nvPr>
        </p:nvGraphicFramePr>
        <p:xfrm>
          <a:off x="4249888" y="3048000"/>
          <a:ext cx="2755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Equation" r:id="rId4" imgW="2755900" imgH="762000" progId="Equation.3">
                  <p:embed/>
                </p:oleObj>
              </mc:Choice>
              <mc:Fallback>
                <p:oleObj name="Equation" r:id="rId4" imgW="2755900" imgH="762000" progId="Equation.3">
                  <p:embed/>
                  <p:pic>
                    <p:nvPicPr>
                      <p:cNvPr id="7" name="Object 2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9888" y="3048000"/>
                        <a:ext cx="2755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28575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Immagine 12" descr="Screenshot 2018-11-25 15.20.50.png">
            <a:extLst>
              <a:ext uri="{FF2B5EF4-FFF2-40B4-BE49-F238E27FC236}">
                <a16:creationId xmlns:a16="http://schemas.microsoft.com/office/drawing/2014/main" id="{F2683B79-5058-B146-86B8-6F9F2D0E68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953" y="4401858"/>
            <a:ext cx="7303770" cy="130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7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24E1E30-4827-5242-811D-A2EABAEC1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Transactional Clustering</a:t>
            </a:r>
          </a:p>
        </p:txBody>
      </p:sp>
    </p:spTree>
    <p:extLst>
      <p:ext uri="{BB962C8B-B14F-4D97-AF65-F5344CB8AC3E}">
        <p14:creationId xmlns:p14="http://schemas.microsoft.com/office/powerpoint/2010/main" val="29486080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4C604219-82ED-2843-A5CB-46F08A33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F96D855D-1F9C-1E42-8D8D-B97191F7B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Clustering</a:t>
            </a:r>
            <a:r>
              <a:rPr lang="en-US" dirty="0"/>
              <a:t>: Grouping of objects into different sets, or more precisely, the partitioning of a data set into subsets (clusters), so that the data in each subset (ideally) share some common trait - often proximity according to some defined distance measure</a:t>
            </a:r>
          </a:p>
          <a:p>
            <a:endParaRPr lang="en-US" dirty="0"/>
          </a:p>
          <a:p>
            <a:r>
              <a:rPr lang="en-US" dirty="0"/>
              <a:t>Common distance functions:  </a:t>
            </a:r>
          </a:p>
          <a:p>
            <a:pPr lvl="1"/>
            <a:r>
              <a:rPr lang="en-US" dirty="0"/>
              <a:t>Euclidean distance, Manhattan distance, …</a:t>
            </a:r>
          </a:p>
          <a:p>
            <a:endParaRPr lang="en-US" dirty="0"/>
          </a:p>
          <a:p>
            <a:r>
              <a:rPr lang="en-US" dirty="0"/>
              <a:t>This kind of distance functions are suitable for </a:t>
            </a:r>
            <a:r>
              <a:rPr lang="en-US" b="1" dirty="0"/>
              <a:t>numerical data</a:t>
            </a:r>
          </a:p>
        </p:txBody>
      </p:sp>
    </p:spTree>
    <p:extLst>
      <p:ext uri="{BB962C8B-B14F-4D97-AF65-F5344CB8AC3E}">
        <p14:creationId xmlns:p14="http://schemas.microsoft.com/office/powerpoint/2010/main" val="235935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Only Numerical Data</a:t>
            </a:r>
          </a:p>
        </p:txBody>
      </p:sp>
      <p:graphicFrame>
        <p:nvGraphicFramePr>
          <p:cNvPr id="63718" name="Group 23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59042798"/>
              </p:ext>
            </p:extLst>
          </p:nvPr>
        </p:nvGraphicFramePr>
        <p:xfrm>
          <a:off x="2979137" y="4424362"/>
          <a:ext cx="2197100" cy="2039938"/>
        </p:xfrm>
        <a:graphic>
          <a:graphicData uri="http://schemas.openxmlformats.org/drawingml/2006/table">
            <a:tbl>
              <a:tblPr/>
              <a:tblGrid>
                <a:gridCol w="1098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Hairs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Eyes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brown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black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blond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blue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black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green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red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brown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3654" name="Group 16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4920090"/>
              </p:ext>
            </p:extLst>
          </p:nvPr>
        </p:nvGraphicFramePr>
        <p:xfrm>
          <a:off x="2299494" y="1734602"/>
          <a:ext cx="5360987" cy="1811338"/>
        </p:xfrm>
        <a:graphic>
          <a:graphicData uri="http://schemas.openxmlformats.org/drawingml/2006/table">
            <a:tbl>
              <a:tblPr/>
              <a:tblGrid>
                <a:gridCol w="1152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Acceleration 0-100 (</a:t>
                      </a:r>
                      <a:r>
                        <a:rPr kumimoji="0" lang="it-IT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s</a:t>
                      </a: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Lenght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charset="0"/>
                        <a:ea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(m)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Width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charset="0"/>
                        <a:ea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(m)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Height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charset="0"/>
                        <a:ea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(m)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Price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(€)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1.6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1.7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20</a:t>
                      </a:r>
                      <a:r>
                        <a:rPr kumimoji="0" lang="ja-JP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</a:rPr>
                        <a:t>’</a:t>
                      </a:r>
                      <a:r>
                        <a:rPr kumimoji="0" 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charset="0"/>
                          <a:ea typeface="ＭＳ Ｐゴシック" charset="0"/>
                        </a:rPr>
                        <a:t>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3.7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1.65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16</a:t>
                      </a:r>
                      <a:r>
                        <a:rPr kumimoji="0" lang="ja-JP" alt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ＭＳ Ｐゴシック" charset="0"/>
                        </a:rPr>
                        <a:t>’</a:t>
                      </a: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3.5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1.6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12</a:t>
                      </a:r>
                      <a:r>
                        <a:rPr kumimoji="0" lang="ja-JP" alt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ＭＳ Ｐゴシック" charset="0"/>
                        </a:rPr>
                        <a:t>’</a:t>
                      </a: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9.4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4.2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1.8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1.7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24</a:t>
                      </a:r>
                      <a:r>
                        <a:rPr kumimoji="0" lang="ja-JP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ＭＳ Ｐゴシック" charset="0"/>
                        </a:rPr>
                        <a:t>’</a:t>
                      </a:r>
                      <a:r>
                        <a:rPr kumimoji="0" 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charset="0"/>
                          <a:ea typeface="ＭＳ Ｐゴシック" charset="0"/>
                        </a:rPr>
                        <a:t>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3617" name="Oval 129"/>
          <p:cNvSpPr>
            <a:spLocks noChangeArrowheads="1"/>
          </p:cNvSpPr>
          <p:nvPr/>
        </p:nvSpPr>
        <p:spPr bwMode="auto">
          <a:xfrm>
            <a:off x="1703388" y="1551247"/>
            <a:ext cx="6553201" cy="863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F3030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3619" name="Text Box 131"/>
          <p:cNvSpPr txBox="1">
            <a:spLocks noChangeArrowheads="1"/>
          </p:cNvSpPr>
          <p:nvPr/>
        </p:nvSpPr>
        <p:spPr bwMode="auto">
          <a:xfrm>
            <a:off x="9022399" y="2692213"/>
            <a:ext cx="21240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err="1">
                <a:latin typeface="+mj-lt"/>
                <a:ea typeface="+mj-ea"/>
                <a:cs typeface="+mj-cs"/>
              </a:rPr>
              <a:t>Numerical</a:t>
            </a:r>
            <a:r>
              <a:rPr lang="it-IT" sz="2000" b="1" dirty="0">
                <a:latin typeface="+mj-lt"/>
                <a:ea typeface="+mj-ea"/>
                <a:cs typeface="+mj-cs"/>
              </a:rPr>
              <a:t> Data</a:t>
            </a:r>
          </a:p>
        </p:txBody>
      </p:sp>
      <p:cxnSp>
        <p:nvCxnSpPr>
          <p:cNvPr id="63620" name="AutoShape 132"/>
          <p:cNvCxnSpPr>
            <a:cxnSpLocks noChangeShapeType="1"/>
            <a:stCxn id="63619" idx="1"/>
            <a:endCxn id="63617" idx="0"/>
          </p:cNvCxnSpPr>
          <p:nvPr/>
        </p:nvCxnSpPr>
        <p:spPr bwMode="auto">
          <a:xfrm rot="10800000">
            <a:off x="4979989" y="1551248"/>
            <a:ext cx="4042410" cy="1341021"/>
          </a:xfrm>
          <a:prstGeom prst="curvedConnector4">
            <a:avLst>
              <a:gd name="adj1" fmla="val 9472"/>
              <a:gd name="adj2" fmla="val 117047"/>
            </a:avLst>
          </a:prstGeom>
          <a:noFill/>
          <a:ln w="25400">
            <a:solidFill>
              <a:srgbClr val="F3030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3712" name="Oval 224"/>
          <p:cNvSpPr>
            <a:spLocks noChangeArrowheads="1"/>
          </p:cNvSpPr>
          <p:nvPr/>
        </p:nvSpPr>
        <p:spPr bwMode="auto">
          <a:xfrm>
            <a:off x="2439386" y="4233535"/>
            <a:ext cx="3276602" cy="720725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F3030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3713" name="Text Box 225"/>
          <p:cNvSpPr txBox="1">
            <a:spLocks noChangeArrowheads="1"/>
          </p:cNvSpPr>
          <p:nvPr/>
        </p:nvSpPr>
        <p:spPr bwMode="auto">
          <a:xfrm>
            <a:off x="9022398" y="3765678"/>
            <a:ext cx="21240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err="1">
                <a:latin typeface="+mj-lt"/>
                <a:ea typeface="+mj-ea"/>
                <a:cs typeface="+mj-cs"/>
              </a:rPr>
              <a:t>Categorical</a:t>
            </a:r>
            <a:r>
              <a:rPr lang="it-IT" sz="2000" b="1" dirty="0">
                <a:latin typeface="+mj-lt"/>
                <a:ea typeface="+mj-ea"/>
                <a:cs typeface="+mj-cs"/>
              </a:rPr>
              <a:t> Data</a:t>
            </a:r>
          </a:p>
        </p:txBody>
      </p:sp>
      <p:cxnSp>
        <p:nvCxnSpPr>
          <p:cNvPr id="63714" name="AutoShape 226"/>
          <p:cNvCxnSpPr>
            <a:cxnSpLocks noChangeShapeType="1"/>
            <a:stCxn id="63713" idx="1"/>
            <a:endCxn id="63712" idx="7"/>
          </p:cNvCxnSpPr>
          <p:nvPr/>
        </p:nvCxnSpPr>
        <p:spPr bwMode="auto">
          <a:xfrm rot="10800000" flipV="1">
            <a:off x="5236142" y="3965733"/>
            <a:ext cx="3786257" cy="373350"/>
          </a:xfrm>
          <a:prstGeom prst="curvedConnector2">
            <a:avLst/>
          </a:prstGeom>
          <a:noFill/>
          <a:ln w="25400">
            <a:solidFill>
              <a:srgbClr val="F3030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4334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3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3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17" grpId="0" animBg="1"/>
      <p:bldP spid="63619" grpId="0"/>
      <p:bldP spid="63712" grpId="0" animBg="1"/>
      <p:bldP spid="637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9C7A56-855F-C346-A8BF-3B8E62C8C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and Categorical Attributes	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8E81BBB-DBDC-CD4C-B818-5DF6FD675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 err="1"/>
              <a:t>boolean</a:t>
            </a:r>
            <a:r>
              <a:rPr lang="en-US" dirty="0"/>
              <a:t> attribute corresponding to a single item in a transaction, if that item appears, the </a:t>
            </a:r>
            <a:r>
              <a:rPr lang="en-US" dirty="0" err="1"/>
              <a:t>boolean</a:t>
            </a:r>
            <a:r>
              <a:rPr lang="en-US" dirty="0"/>
              <a:t> attribute is set to ‘1’ or ‘0’ otherwise.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categorical</a:t>
            </a:r>
            <a:r>
              <a:rPr lang="en-US" dirty="0"/>
              <a:t> attribute may have several values, each value can be treated as an item and represented by a </a:t>
            </a:r>
            <a:r>
              <a:rPr lang="en-US" dirty="0" err="1"/>
              <a:t>boolean</a:t>
            </a:r>
            <a:r>
              <a:rPr lang="en-US" dirty="0"/>
              <a:t> attribute.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9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Model-based Clustering (probabilistic)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order to understand our data, we will assume that there is a </a:t>
            </a:r>
            <a:r>
              <a:rPr lang="en-US" dirty="0">
                <a:solidFill>
                  <a:srgbClr val="FF0000"/>
                </a:solidFill>
              </a:rPr>
              <a:t>generative process </a:t>
            </a:r>
            <a:r>
              <a:rPr lang="en-US" dirty="0"/>
              <a:t>(a </a:t>
            </a:r>
            <a:r>
              <a:rPr lang="en-US" dirty="0">
                <a:solidFill>
                  <a:srgbClr val="FF0000"/>
                </a:solidFill>
              </a:rPr>
              <a:t>model</a:t>
            </a:r>
            <a:r>
              <a:rPr lang="en-US" dirty="0"/>
              <a:t>) that creates/describes the data, and we will try to find the model that </a:t>
            </a:r>
            <a:r>
              <a:rPr lang="en-US" b="1" dirty="0">
                <a:solidFill>
                  <a:srgbClr val="008000"/>
                </a:solidFill>
              </a:rPr>
              <a:t>best fits </a:t>
            </a:r>
            <a:r>
              <a:rPr lang="en-US" dirty="0"/>
              <a:t>the data.</a:t>
            </a:r>
          </a:p>
          <a:p>
            <a:pPr lvl="1"/>
            <a:r>
              <a:rPr lang="en-US" dirty="0"/>
              <a:t>Models of different complexity can be defined, but we will assume that our model is a </a:t>
            </a:r>
            <a:r>
              <a:rPr lang="en-US" dirty="0">
                <a:solidFill>
                  <a:srgbClr val="FF0000"/>
                </a:solidFill>
              </a:rPr>
              <a:t>distribution from which data points are sampled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the data is the height of all people in </a:t>
            </a:r>
            <a:r>
              <a:rPr lang="en-US" b="1" dirty="0"/>
              <a:t>Greece</a:t>
            </a:r>
          </a:p>
          <a:p>
            <a:r>
              <a:rPr lang="en-US" dirty="0"/>
              <a:t>In most cases, a single distribution is not good enough to describe all data points</a:t>
            </a:r>
            <a:r>
              <a:rPr lang="en-US" b="1" dirty="0">
                <a:solidFill>
                  <a:srgbClr val="008000"/>
                </a:solidFill>
              </a:rPr>
              <a:t>: different parts of the data follow a different distribution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the data is the height of all people in Greece and China</a:t>
            </a:r>
          </a:p>
          <a:p>
            <a:pPr lvl="1"/>
            <a:r>
              <a:rPr lang="en-US" dirty="0"/>
              <a:t>We need a </a:t>
            </a:r>
            <a:r>
              <a:rPr lang="en-US" dirty="0">
                <a:solidFill>
                  <a:srgbClr val="FF0000"/>
                </a:solidFill>
              </a:rPr>
              <a:t>mixture model</a:t>
            </a:r>
          </a:p>
          <a:p>
            <a:pPr lvl="1"/>
            <a:r>
              <a:rPr lang="en-US" dirty="0"/>
              <a:t>Different distributions correspond to different clusters in the data.</a:t>
            </a:r>
          </a:p>
        </p:txBody>
      </p:sp>
    </p:spTree>
    <p:extLst>
      <p:ext uri="{BB962C8B-B14F-4D97-AF65-F5344CB8AC3E}">
        <p14:creationId xmlns:p14="http://schemas.microsoft.com/office/powerpoint/2010/main" val="240235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A4728E-0BF3-804F-9506-A986E13D9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Basket Data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66DA562-05B7-6A4B-854C-A2CF07DBA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transaction represents one customer, and each transaction contains set of items purchased by the customer.</a:t>
            </a:r>
          </a:p>
          <a:p>
            <a:r>
              <a:rPr lang="en-US" dirty="0"/>
              <a:t>Clustering customers reveals customers with similar buying patterns putting them into the same cluster. </a:t>
            </a:r>
          </a:p>
          <a:p>
            <a:r>
              <a:rPr lang="en-US" dirty="0"/>
              <a:t>It is useful for</a:t>
            </a:r>
          </a:p>
          <a:p>
            <a:pPr lvl="1"/>
            <a:r>
              <a:rPr lang="en-US" dirty="0"/>
              <a:t>Characterizing different customer groups             </a:t>
            </a:r>
          </a:p>
          <a:p>
            <a:pPr lvl="1"/>
            <a:r>
              <a:rPr lang="en-US" dirty="0"/>
              <a:t>Targeted Marketing </a:t>
            </a:r>
          </a:p>
          <a:p>
            <a:pPr lvl="1"/>
            <a:r>
              <a:rPr lang="en-US" dirty="0"/>
              <a:t>Predict buying patterns of new customers based on profile</a:t>
            </a:r>
          </a:p>
          <a:p>
            <a:r>
              <a:rPr lang="en-US" dirty="0"/>
              <a:t>A market basket database: A scenario where attributes of data points are non-numeric, transaction viewed as records with </a:t>
            </a:r>
            <a:r>
              <a:rPr lang="en-US" dirty="0" err="1"/>
              <a:t>boolean</a:t>
            </a:r>
            <a:r>
              <a:rPr lang="en-US" dirty="0"/>
              <a:t> attributes corresponding to a single item (TRUE if transaction contain item, FALSE otherwise).</a:t>
            </a:r>
          </a:p>
          <a:p>
            <a:r>
              <a:rPr lang="en-US" b="1" dirty="0"/>
              <a:t>Boolean</a:t>
            </a:r>
            <a:r>
              <a:rPr lang="en-US" dirty="0"/>
              <a:t> attributes are special case of </a:t>
            </a:r>
            <a:r>
              <a:rPr lang="en-US" b="1" dirty="0"/>
              <a:t>Categorical</a:t>
            </a:r>
            <a:r>
              <a:rPr lang="en-US" dirty="0"/>
              <a:t> attributes.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4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Shortcomings of Traditional Clustering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90000"/>
              </a:lnSpc>
            </a:pPr>
            <a:r>
              <a:rPr lang="en-US" sz="2400" dirty="0"/>
              <a:t>For categorical data we:</a:t>
            </a:r>
          </a:p>
          <a:p>
            <a:pPr lvl="1" algn="just">
              <a:lnSpc>
                <a:spcPct val="90000"/>
              </a:lnSpc>
            </a:pPr>
            <a:r>
              <a:rPr lang="en-US" sz="2000" dirty="0"/>
              <a:t>Define new criterion for </a:t>
            </a:r>
            <a:r>
              <a:rPr lang="en-US" sz="2000" i="1" dirty="0"/>
              <a:t>neighbors</a:t>
            </a:r>
            <a:r>
              <a:rPr lang="en-US" sz="2000" dirty="0"/>
              <a:t> and/or </a:t>
            </a:r>
            <a:r>
              <a:rPr lang="en-US" sz="2000" i="1" dirty="0"/>
              <a:t>similarity </a:t>
            </a:r>
          </a:p>
          <a:p>
            <a:pPr lvl="1" algn="just">
              <a:lnSpc>
                <a:spcPct val="90000"/>
              </a:lnSpc>
            </a:pPr>
            <a:r>
              <a:rPr lang="en-US" sz="2000" dirty="0"/>
              <a:t>Define the ordering criterion</a:t>
            </a:r>
          </a:p>
          <a:p>
            <a:pPr lvl="1" algn="just"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400" dirty="0"/>
              <a:t>Consider the following 4 market basket transactions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using Euclidean distance to measure the closeness between all pairs of points, we find that d(P1,P2) is the smallest distance: </a:t>
            </a:r>
            <a:r>
              <a:rPr lang="en-US" sz="2400" b="1" dirty="0"/>
              <a:t>it is equal to 1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28078" y="3145806"/>
            <a:ext cx="7229244" cy="3576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80000"/>
              </a:lnSpc>
            </a:pPr>
            <a:endParaRPr lang="en-US" sz="21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632903" y="3935047"/>
            <a:ext cx="2265706" cy="9879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4488" lvl="1">
              <a:lnSpc>
                <a:spcPct val="80000"/>
              </a:lnSpc>
            </a:pPr>
            <a:r>
              <a:rPr lang="en-US" b="1" dirty="0"/>
              <a:t>T1= {1, 2, 3, 4} T2= {1, 2, 4} 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T3= {3} 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T4= {4}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370602" y="3935047"/>
            <a:ext cx="2684211" cy="9879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4488" lvl="1">
              <a:lnSpc>
                <a:spcPct val="80000"/>
              </a:lnSpc>
            </a:pPr>
            <a:r>
              <a:rPr lang="en-US" b="1" dirty="0"/>
              <a:t>P1= (1, 1, 1, 1)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P2= (1, 1, 0, 1)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P3= (0, 0, 1, 0)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P4= (0, 0, 0, 1)</a:t>
            </a:r>
          </a:p>
        </p:txBody>
      </p:sp>
      <p:sp>
        <p:nvSpPr>
          <p:cNvPr id="9" name="Freccia destra 8"/>
          <p:cNvSpPr/>
          <p:nvPr/>
        </p:nvSpPr>
        <p:spPr>
          <a:xfrm>
            <a:off x="5158375" y="4338802"/>
            <a:ext cx="1024618" cy="2741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10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uiExpand="1" build="p"/>
      <p:bldP spid="4" grpId="0" animBg="1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Shortcomings of Traditional Clustering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799719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If we use a hierarchical algorithm then we merge P1 and P2 and get a new cluster (P12) with (1, 1, 0.5, 1) as a centroid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Then, using Euclidean distance again, we find: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   d(p12,p3)= </a:t>
            </a:r>
            <a:r>
              <a:rPr lang="en-US" dirty="0">
                <a:sym typeface="Symbol" charset="0"/>
              </a:rPr>
              <a:t></a:t>
            </a:r>
            <a:r>
              <a:rPr lang="en-US" dirty="0"/>
              <a:t>3.25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   d(p12,p4)= </a:t>
            </a:r>
            <a:r>
              <a:rPr lang="en-US" dirty="0">
                <a:sym typeface="Symbol" charset="0"/>
              </a:rPr>
              <a:t></a:t>
            </a:r>
            <a:r>
              <a:rPr lang="en-US" dirty="0"/>
              <a:t>2.25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   d(p3,p4)= </a:t>
            </a:r>
            <a:r>
              <a:rPr lang="en-US" dirty="0">
                <a:sym typeface="Symbol" charset="0"/>
              </a:rPr>
              <a:t></a:t>
            </a:r>
            <a:r>
              <a:rPr lang="en-US" dirty="0"/>
              <a:t>2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So, </a:t>
            </a:r>
            <a:r>
              <a:rPr lang="en-US" sz="2400" b="1" dirty="0"/>
              <a:t>we should merge P3 and P4 </a:t>
            </a:r>
            <a:r>
              <a:rPr lang="en-US" sz="2400" dirty="0"/>
              <a:t>since the distance between them is the shortest.</a:t>
            </a:r>
            <a:endParaRPr lang="en-US" sz="1200" b="1" dirty="0">
              <a:solidFill>
                <a:srgbClr val="D2533C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b="1" dirty="0"/>
              <a:t>However, T3 and T4 don't have even a single common item. 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So, using distance metrics as similarity measure for </a:t>
            </a:r>
            <a:r>
              <a:rPr lang="en-US" sz="2400" b="1" dirty="0"/>
              <a:t>categorical</a:t>
            </a:r>
            <a:r>
              <a:rPr lang="en-US" sz="2400" dirty="0"/>
              <a:t> data is not appropriate.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7766582-3DC2-8146-9831-51D93E07BE5A}"/>
              </a:ext>
            </a:extLst>
          </p:cNvPr>
          <p:cNvSpPr txBox="1"/>
          <p:nvPr/>
        </p:nvSpPr>
        <p:spPr>
          <a:xfrm>
            <a:off x="8835390" y="2803477"/>
            <a:ext cx="2684211" cy="9879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4488" lvl="1">
              <a:lnSpc>
                <a:spcPct val="80000"/>
              </a:lnSpc>
            </a:pPr>
            <a:r>
              <a:rPr lang="en-US" b="1" dirty="0"/>
              <a:t>P1= (1, 1, 1, 1)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P2= (1, 1, 0, 1)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P3= (0, 0, 1, 0)	</a:t>
            </a:r>
          </a:p>
          <a:p>
            <a:pPr marL="344488" lvl="1">
              <a:lnSpc>
                <a:spcPct val="80000"/>
              </a:lnSpc>
            </a:pPr>
            <a:r>
              <a:rPr lang="en-US" b="1" dirty="0"/>
              <a:t>P4= (0, 0, 0, 1)</a:t>
            </a:r>
          </a:p>
        </p:txBody>
      </p:sp>
    </p:spTree>
    <p:extLst>
      <p:ext uri="{BB962C8B-B14F-4D97-AF65-F5344CB8AC3E}">
        <p14:creationId xmlns:p14="http://schemas.microsoft.com/office/powerpoint/2010/main" val="312973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8CFA6-5318-F244-8A69-F87E217C9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Clustering Algorithms for Categorical/Transactional Data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B78F58-CBA8-CE47-830B-58209607B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K-Modes</a:t>
            </a:r>
          </a:p>
          <a:p>
            <a:r>
              <a:rPr lang="en-US" sz="3600" dirty="0"/>
              <a:t>ROCK</a:t>
            </a:r>
          </a:p>
          <a:p>
            <a:r>
              <a:rPr lang="en-US" sz="3600" dirty="0"/>
              <a:t>CLOPE</a:t>
            </a:r>
          </a:p>
          <a:p>
            <a:r>
              <a:rPr lang="en-US" sz="3600" dirty="0"/>
              <a:t>TX-Means</a:t>
            </a:r>
          </a:p>
        </p:txBody>
      </p:sp>
    </p:spTree>
    <p:extLst>
      <p:ext uri="{BB962C8B-B14F-4D97-AF65-F5344CB8AC3E}">
        <p14:creationId xmlns:p14="http://schemas.microsoft.com/office/powerpoint/2010/main" val="36213264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B33F78-4795-B642-BAC0-E13336506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K-Modes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E011CCE-9A0A-D340-A5FD-FA696F95C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</a:pPr>
            <a:endParaRPr lang="en-US" sz="2400" i="1" dirty="0"/>
          </a:p>
          <a:p>
            <a:pPr>
              <a:spcBef>
                <a:spcPct val="50000"/>
              </a:spcBef>
            </a:pPr>
            <a:r>
              <a:rPr lang="en-US" sz="2400" i="1" dirty="0"/>
              <a:t>X = { X</a:t>
            </a:r>
            <a:r>
              <a:rPr lang="en-US" sz="2400" i="1" baseline="-25000" dirty="0"/>
              <a:t>1</a:t>
            </a:r>
            <a:r>
              <a:rPr lang="en-US" sz="2400" i="1" dirty="0"/>
              <a:t> ,…, </a:t>
            </a:r>
            <a:r>
              <a:rPr lang="en-US" sz="2400" i="1" dirty="0" err="1"/>
              <a:t>X</a:t>
            </a:r>
            <a:r>
              <a:rPr lang="en-US" sz="2400" i="1" baseline="-25000" dirty="0" err="1"/>
              <a:t>n</a:t>
            </a:r>
            <a:r>
              <a:rPr lang="en-US" sz="2400" i="1" dirty="0"/>
              <a:t> } </a:t>
            </a:r>
            <a:r>
              <a:rPr lang="en-US" sz="2400" dirty="0"/>
              <a:t>is the dataset of objects.</a:t>
            </a:r>
          </a:p>
          <a:p>
            <a:pPr>
              <a:spcBef>
                <a:spcPct val="50000"/>
              </a:spcBef>
            </a:pPr>
            <a:r>
              <a:rPr lang="en-US" sz="2400" i="1" dirty="0"/>
              <a:t>X</a:t>
            </a:r>
            <a:r>
              <a:rPr lang="en-US" sz="2400" i="1" baseline="-25000" dirty="0"/>
              <a:t>i</a:t>
            </a:r>
            <a:r>
              <a:rPr lang="en-US" sz="2400" i="1" dirty="0"/>
              <a:t> = [ x</a:t>
            </a:r>
            <a:r>
              <a:rPr lang="en-US" sz="2400" i="1" baseline="-25000" dirty="0"/>
              <a:t>1</a:t>
            </a:r>
            <a:r>
              <a:rPr lang="en-US" sz="2400" i="1" dirty="0"/>
              <a:t> ,…, </a:t>
            </a:r>
            <a:r>
              <a:rPr lang="en-US" sz="2400" i="1" dirty="0" err="1"/>
              <a:t>x</a:t>
            </a:r>
            <a:r>
              <a:rPr lang="en-US" sz="2400" i="1" baseline="-25000" dirty="0" err="1"/>
              <a:t>m</a:t>
            </a:r>
            <a:r>
              <a:rPr lang="en-US" sz="2400" i="1" baseline="-25000" dirty="0"/>
              <a:t> </a:t>
            </a:r>
            <a:r>
              <a:rPr lang="en-US" sz="2400" i="1" dirty="0"/>
              <a:t>]</a:t>
            </a:r>
            <a:r>
              <a:rPr lang="en-US" sz="2400" dirty="0"/>
              <a:t> is an object i.e., a vector of </a:t>
            </a:r>
            <a:r>
              <a:rPr lang="en-US" sz="2400" i="1" dirty="0"/>
              <a:t>m</a:t>
            </a:r>
            <a:r>
              <a:rPr lang="en-US" sz="2400" dirty="0"/>
              <a:t> categorical attributes </a:t>
            </a:r>
          </a:p>
          <a:p>
            <a:pPr>
              <a:spcBef>
                <a:spcPct val="50000"/>
              </a:spcBef>
            </a:pPr>
            <a:r>
              <a:rPr lang="en-US" sz="2400" i="1" dirty="0"/>
              <a:t>W</a:t>
            </a:r>
            <a:r>
              <a:rPr lang="en-US" sz="2400" dirty="0"/>
              <a:t> is a matrix </a:t>
            </a:r>
            <a:r>
              <a:rPr lang="en-US" sz="2400" i="1" dirty="0"/>
              <a:t>n × k</a:t>
            </a:r>
            <a:r>
              <a:rPr lang="en-US" sz="2400" dirty="0"/>
              <a:t>, with </a:t>
            </a:r>
            <a:r>
              <a:rPr lang="en-US" sz="2400" i="1" dirty="0" err="1"/>
              <a:t>w</a:t>
            </a:r>
            <a:r>
              <a:rPr lang="en-US" sz="2400" i="1" baseline="-25000" dirty="0" err="1"/>
              <a:t>i,l</a:t>
            </a:r>
            <a:r>
              <a:rPr lang="en-US" sz="2400" dirty="0"/>
              <a:t> equal to 1 if </a:t>
            </a:r>
            <a:r>
              <a:rPr lang="en-US" sz="2400" i="1" dirty="0"/>
              <a:t>X</a:t>
            </a:r>
            <a:r>
              <a:rPr lang="en-US" sz="2400" i="1" baseline="-25000" dirty="0"/>
              <a:t>i</a:t>
            </a:r>
            <a:r>
              <a:rPr lang="en-US" sz="2400" dirty="0"/>
              <a:t> belongs to Cluster </a:t>
            </a:r>
            <a:r>
              <a:rPr lang="en-US" sz="2400" i="1" dirty="0"/>
              <a:t>l</a:t>
            </a:r>
            <a:r>
              <a:rPr lang="en-US" sz="2400" dirty="0"/>
              <a:t>, 0 otherwise.</a:t>
            </a:r>
          </a:p>
          <a:p>
            <a:pPr>
              <a:spcBef>
                <a:spcPct val="50000"/>
              </a:spcBef>
            </a:pPr>
            <a:r>
              <a:rPr lang="en-US" sz="2400" i="1" dirty="0"/>
              <a:t>Q = { Q</a:t>
            </a:r>
            <a:r>
              <a:rPr lang="en-US" sz="2400" i="1" baseline="-25000" dirty="0"/>
              <a:t>1</a:t>
            </a:r>
            <a:r>
              <a:rPr lang="en-US" sz="2400" i="1" dirty="0"/>
              <a:t> ,…, </a:t>
            </a:r>
            <a:r>
              <a:rPr lang="en-US" sz="2400" i="1" dirty="0" err="1"/>
              <a:t>Q</a:t>
            </a:r>
            <a:r>
              <a:rPr lang="en-US" sz="2400" i="1" baseline="-25000" dirty="0" err="1"/>
              <a:t>k</a:t>
            </a:r>
            <a:r>
              <a:rPr lang="en-US" sz="2400" i="1" dirty="0"/>
              <a:t> }</a:t>
            </a:r>
            <a:r>
              <a:rPr lang="en-US" sz="2400" dirty="0"/>
              <a:t> is the set of representative objects (mode) for the </a:t>
            </a:r>
            <a:r>
              <a:rPr lang="en-US" sz="2400" i="1" dirty="0"/>
              <a:t>k</a:t>
            </a:r>
            <a:r>
              <a:rPr lang="en-US" sz="2400" dirty="0"/>
              <a:t> clusters.</a:t>
            </a:r>
            <a:endParaRPr lang="en-US" sz="2400" i="1" dirty="0"/>
          </a:p>
          <a:p>
            <a:pPr>
              <a:spcBef>
                <a:spcPct val="50000"/>
              </a:spcBef>
            </a:pPr>
            <a:r>
              <a:rPr lang="en-US" sz="2400" i="1" dirty="0"/>
              <a:t>d( X</a:t>
            </a:r>
            <a:r>
              <a:rPr lang="en-US" sz="2400" i="1" baseline="-25000" dirty="0"/>
              <a:t>i</a:t>
            </a:r>
            <a:r>
              <a:rPr lang="en-US" sz="2400" i="1" dirty="0"/>
              <a:t> , </a:t>
            </a:r>
            <a:r>
              <a:rPr lang="en-US" sz="2400" i="1" dirty="0" err="1"/>
              <a:t>Q</a:t>
            </a:r>
            <a:r>
              <a:rPr lang="en-US" sz="2400" i="1" baseline="-25000" dirty="0" err="1"/>
              <a:t>l</a:t>
            </a:r>
            <a:r>
              <a:rPr lang="en-US" sz="2400" i="1" dirty="0"/>
              <a:t> )</a:t>
            </a:r>
            <a:r>
              <a:rPr lang="en-US" sz="2400" dirty="0"/>
              <a:t> is a distance function for objects in the data</a:t>
            </a:r>
            <a:endParaRPr lang="en-US" sz="2400" i="1" dirty="0"/>
          </a:p>
          <a:p>
            <a:endParaRPr lang="en-US" sz="2400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C7180128-9276-874E-A679-03E047B7B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797" y="1589405"/>
            <a:ext cx="5018405" cy="1984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8362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CBA2D6-8681-B249-8390-CB43D6B4F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K-Modes: Distance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9AA9E45-520D-E14D-943C-C20C375C0B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K-Modes as distance uses Euclidean distance 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699C021D-5B0F-9B45-A6F5-CFF40EECEB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K-Modes as distance uses the number of mismatches between the attributes of two objects.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E1F3D41-9DC3-FD40-9A91-C61F56D773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596058"/>
              </p:ext>
            </p:extLst>
          </p:nvPr>
        </p:nvGraphicFramePr>
        <p:xfrm>
          <a:off x="1327758" y="3140234"/>
          <a:ext cx="3495675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3" imgW="1320800" imgH="457200" progId="Equation.3">
                  <p:embed/>
                </p:oleObj>
              </mc:Choice>
              <mc:Fallback>
                <p:oleObj name="Equation" r:id="rId3" imgW="1320800" imgH="457200" progId="Equation.3">
                  <p:embed/>
                  <p:pic>
                    <p:nvPicPr>
                      <p:cNvPr id="737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758" y="3140234"/>
                        <a:ext cx="3495675" cy="126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DE2A9611-5558-B447-BD70-453FCF992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309" y="3429000"/>
            <a:ext cx="325755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A86393-D459-D944-BB85-209B78851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946" y="4757738"/>
            <a:ext cx="2954338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57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319BBE-6D9C-6948-B8E7-5FDE37495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K-Modes: Mode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C12DFEB7-52C3-3745-AA25-B37A4A318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K-Modes uses the mode as representative object of a cluster</a:t>
            </a:r>
          </a:p>
          <a:p>
            <a:r>
              <a:rPr lang="en-US" dirty="0"/>
              <a:t>Given the set of objects in the cluster </a:t>
            </a:r>
            <a:r>
              <a:rPr lang="en-US" i="1" dirty="0"/>
              <a:t>C</a:t>
            </a:r>
            <a:r>
              <a:rPr lang="en-US" i="1" baseline="-25000" dirty="0"/>
              <a:t>l</a:t>
            </a:r>
            <a:r>
              <a:rPr lang="en-US" dirty="0"/>
              <a:t> the mode is get computing the max frequency for each attribute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Object 17">
            <a:extLst>
              <a:ext uri="{FF2B5EF4-FFF2-40B4-BE49-F238E27FC236}">
                <a16:creationId xmlns:a16="http://schemas.microsoft.com/office/drawing/2014/main" id="{39B685EB-C2A1-0A49-9717-B9A9A0303B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888370"/>
              </p:ext>
            </p:extLst>
          </p:nvPr>
        </p:nvGraphicFramePr>
        <p:xfrm>
          <a:off x="3894864" y="3543300"/>
          <a:ext cx="3721972" cy="1120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Equation" r:id="rId3" imgW="1434960" imgH="431640" progId="Equation.3">
                  <p:embed/>
                </p:oleObj>
              </mc:Choice>
              <mc:Fallback>
                <p:oleObj name="Equation" r:id="rId3" imgW="1434960" imgH="431640" progId="Equation.3">
                  <p:embed/>
                  <p:pic>
                    <p:nvPicPr>
                      <p:cNvPr id="7579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4864" y="3543300"/>
                        <a:ext cx="3721972" cy="112014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93443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59BEE0-81B6-2445-ACF9-E00B20981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K-Modes: Algorithm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439CD43C-809A-BC4A-9264-CA932D55E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1139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Select the initial objects as modes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Scan of the data to assign each object to the closer cluster identified by the mode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Re-compute the mode of each cluster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Repeat the steps 2 and 3 until no object changes the assigned cluster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36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395539A-2640-E14A-899B-B19DD2A38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</a:t>
            </a:r>
            <a:r>
              <a:rPr lang="en-US" dirty="0" err="1"/>
              <a:t>RObust</a:t>
            </a:r>
            <a:r>
              <a:rPr lang="en-US" dirty="0"/>
              <a:t> Clustering using </a:t>
            </a:r>
            <a:r>
              <a:rPr lang="en-US" dirty="0" err="1"/>
              <a:t>linK</a:t>
            </a:r>
            <a:endParaRPr lang="en-US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2B31F32-9EF9-3047-BAF3-7CA093E8C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ROCK is a </a:t>
            </a:r>
            <a:r>
              <a:rPr lang="en-US" b="1" dirty="0"/>
              <a:t>hierarchical</a:t>
            </a:r>
            <a:r>
              <a:rPr lang="en-US" dirty="0"/>
              <a:t> algorithm for clustering transactional data (market basket databases)</a:t>
            </a:r>
          </a:p>
          <a:p>
            <a:r>
              <a:rPr lang="en-US" dirty="0"/>
              <a:t>ROCK uses </a:t>
            </a:r>
            <a:r>
              <a:rPr lang="en-US" b="1" dirty="0"/>
              <a:t>links to cluster </a:t>
            </a:r>
            <a:r>
              <a:rPr lang="en-US" dirty="0"/>
              <a:t>instead of the classical distance notion </a:t>
            </a:r>
          </a:p>
          <a:p>
            <a:r>
              <a:rPr lang="en-US" dirty="0"/>
              <a:t>ROCK uses the notion of </a:t>
            </a:r>
            <a:r>
              <a:rPr lang="en-US" b="1" dirty="0"/>
              <a:t>neighborhood</a:t>
            </a:r>
            <a:r>
              <a:rPr lang="en-US" dirty="0"/>
              <a:t> between pair of objects to identify </a:t>
            </a:r>
            <a:r>
              <a:rPr lang="en-US" b="1" dirty="0"/>
              <a:t>the number of links </a:t>
            </a:r>
            <a:r>
              <a:rPr lang="en-US" dirty="0"/>
              <a:t>between two objects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5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4FEBDA00-D753-A84D-B54F-922504E36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ROCK: The Neighbors Concept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54E79ED-A6F7-C74C-ACCC-5BC0B2CC2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86355"/>
          </a:xfrm>
        </p:spPr>
        <p:txBody>
          <a:bodyPr>
            <a:normAutofit/>
          </a:bodyPr>
          <a:lstStyle/>
          <a:p>
            <a:r>
              <a:rPr lang="en-US" dirty="0"/>
              <a:t>It captures a notion of </a:t>
            </a:r>
            <a:r>
              <a:rPr lang="en-US" b="1" dirty="0"/>
              <a:t>similarity</a:t>
            </a:r>
          </a:p>
          <a:p>
            <a:pPr lvl="1"/>
            <a:r>
              <a:rPr lang="en-US" dirty="0"/>
              <a:t>A and  B are neighbors if </a:t>
            </a:r>
            <a:r>
              <a:rPr lang="en-US" b="1" dirty="0"/>
              <a:t>sim(A, B) ≥ </a:t>
            </a:r>
            <a:r>
              <a:rPr lang="en-US" b="1" dirty="0" err="1"/>
              <a:t>θ</a:t>
            </a:r>
            <a:endParaRPr lang="en-US" b="1" dirty="0"/>
          </a:p>
          <a:p>
            <a:endParaRPr lang="en-US" dirty="0"/>
          </a:p>
          <a:p>
            <a:r>
              <a:rPr lang="en-US" dirty="0"/>
              <a:t>ROCK uses  the </a:t>
            </a:r>
            <a:r>
              <a:rPr lang="en-US" b="1" dirty="0"/>
              <a:t>Jaccard coefficient</a:t>
            </a:r>
          </a:p>
          <a:p>
            <a:pPr lvl="1"/>
            <a:r>
              <a:rPr lang="en-US" dirty="0"/>
              <a:t>sim(A, B)= |A ∩ B| / | A U B |</a:t>
            </a:r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id="{3B835C66-4AFD-264B-9604-6154FD314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91" y="4798377"/>
            <a:ext cx="2808287" cy="7848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/>
              <a:t>A = { 1 , 3 , 4 , 7 }</a:t>
            </a:r>
          </a:p>
          <a:p>
            <a:pPr>
              <a:spcBef>
                <a:spcPct val="50000"/>
              </a:spcBef>
            </a:pPr>
            <a:r>
              <a:rPr lang="it-IT" dirty="0"/>
              <a:t>B = { 1 , 2 , 4 , 7 , 8 }</a:t>
            </a:r>
          </a:p>
        </p:txBody>
      </p:sp>
      <p:graphicFrame>
        <p:nvGraphicFramePr>
          <p:cNvPr id="8" name="Object 11">
            <a:extLst>
              <a:ext uri="{FF2B5EF4-FFF2-40B4-BE49-F238E27FC236}">
                <a16:creationId xmlns:a16="http://schemas.microsoft.com/office/drawing/2014/main" id="{4F8E0FEB-6FEC-1A4D-B850-E50E52AA20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065982"/>
              </p:ext>
            </p:extLst>
          </p:nvPr>
        </p:nvGraphicFramePr>
        <p:xfrm>
          <a:off x="6935153" y="4833302"/>
          <a:ext cx="23161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4" imgW="1435100" imgH="393700" progId="Equation.3">
                  <p:embed/>
                </p:oleObj>
              </mc:Choice>
              <mc:Fallback>
                <p:oleObj name="Equation" r:id="rId4" imgW="1435100" imgH="393700" progId="Equation.3">
                  <p:embed/>
                  <p:pic>
                    <p:nvPicPr>
                      <p:cNvPr id="6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153" y="4833302"/>
                        <a:ext cx="2316162" cy="635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utoShape 9">
            <a:extLst>
              <a:ext uri="{FF2B5EF4-FFF2-40B4-BE49-F238E27FC236}">
                <a16:creationId xmlns:a16="http://schemas.microsoft.com/office/drawing/2014/main" id="{C75C874C-3A3E-314F-9D8F-6033E780F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128" y="4980940"/>
            <a:ext cx="1584325" cy="360362"/>
          </a:xfrm>
          <a:prstGeom prst="rightArrow">
            <a:avLst>
              <a:gd name="adj1" fmla="val 50000"/>
              <a:gd name="adj2" fmla="val 109912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914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9407F4-6D23-C44A-993C-6E1E5DCFF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 Algorithm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627AA51-A7B8-3448-BD42-5A8912397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91285"/>
            <a:ext cx="10497788" cy="5192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6522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846DD8-978E-CE4D-A32C-469214417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Links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03AFFDB-FE54-4D44-B839-78C462A8E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99960" cy="46672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 </a:t>
            </a:r>
            <a:r>
              <a:rPr lang="en-US" b="1" dirty="0"/>
              <a:t>link</a:t>
            </a:r>
            <a:r>
              <a:rPr lang="en-US" dirty="0"/>
              <a:t> defines the number of common neighbors between two objects: </a:t>
            </a:r>
          </a:p>
          <a:p>
            <a:r>
              <a:rPr lang="en-US" b="1" dirty="0"/>
              <a:t>link(A, B) = |neighbor(A) ∩ neighbor(B) |</a:t>
            </a:r>
          </a:p>
          <a:p>
            <a:r>
              <a:rPr lang="en-US" dirty="0"/>
              <a:t>Higher values of </a:t>
            </a:r>
            <a:r>
              <a:rPr lang="en-US" i="1" dirty="0"/>
              <a:t>link(A, B) </a:t>
            </a:r>
            <a:r>
              <a:rPr lang="en-US" dirty="0"/>
              <a:t>means higher probability that </a:t>
            </a:r>
            <a:r>
              <a:rPr lang="en-US" i="1" dirty="0"/>
              <a:t>A</a:t>
            </a:r>
            <a:r>
              <a:rPr lang="en-US" dirty="0"/>
              <a:t> and </a:t>
            </a:r>
            <a:r>
              <a:rPr lang="en-US" i="1" dirty="0"/>
              <a:t>B</a:t>
            </a:r>
            <a:r>
              <a:rPr lang="en-US" dirty="0"/>
              <a:t> belong to the same cluster </a:t>
            </a:r>
          </a:p>
          <a:p>
            <a:r>
              <a:rPr lang="en-US" b="1" dirty="0"/>
              <a:t>Similarity</a:t>
            </a:r>
            <a:r>
              <a:rPr lang="en-US" dirty="0"/>
              <a:t> is </a:t>
            </a:r>
            <a:r>
              <a:rPr lang="en-US" b="1" dirty="0"/>
              <a:t>local</a:t>
            </a:r>
            <a:r>
              <a:rPr lang="en-US" dirty="0"/>
              <a:t> while </a:t>
            </a:r>
            <a:r>
              <a:rPr lang="en-US" b="1" dirty="0"/>
              <a:t>link</a:t>
            </a:r>
            <a:r>
              <a:rPr lang="en-US" dirty="0"/>
              <a:t> is capturing </a:t>
            </a:r>
            <a:r>
              <a:rPr lang="en-US" b="1" dirty="0"/>
              <a:t>global</a:t>
            </a:r>
            <a:r>
              <a:rPr lang="en-US" dirty="0"/>
              <a:t> information</a:t>
            </a:r>
          </a:p>
          <a:p>
            <a:r>
              <a:rPr lang="en-US" dirty="0"/>
              <a:t>A point is considered a neighbor of itself</a:t>
            </a:r>
          </a:p>
          <a:p>
            <a:r>
              <a:rPr lang="en-US" dirty="0"/>
              <a:t>There is a link from each neighbor of the “root” point back to itself through the root</a:t>
            </a:r>
          </a:p>
          <a:p>
            <a:r>
              <a:rPr lang="en-US" dirty="0"/>
              <a:t>Therefore, if a point has </a:t>
            </a:r>
            <a:r>
              <a:rPr lang="en-US" i="1" dirty="0"/>
              <a:t>n</a:t>
            </a:r>
            <a:r>
              <a:rPr lang="en-US" dirty="0"/>
              <a:t> neighbors, then </a:t>
            </a:r>
            <a:r>
              <a:rPr lang="en-US" i="1" dirty="0"/>
              <a:t>n</a:t>
            </a:r>
            <a:r>
              <a:rPr lang="en-US" i="1" baseline="30000" dirty="0"/>
              <a:t>2</a:t>
            </a:r>
            <a:r>
              <a:rPr lang="en-US" dirty="0"/>
              <a:t> links are due to it.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6AB8A1-62FE-4D44-AD6D-F232D5A61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762" y="3029314"/>
            <a:ext cx="2967038" cy="179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13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79DE42-4E4D-5049-A894-3A10760A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Example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BC7225-C6C9-6C4E-8701-264454868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Data consisting of 6 Attributes: 	{Book, Water, Sun, Sand, Swimming, Reading}</a:t>
            </a:r>
          </a:p>
          <a:p>
            <a:pPr lvl="1"/>
            <a:r>
              <a:rPr lang="en-US" dirty="0"/>
              <a:t>{Book}   </a:t>
            </a:r>
          </a:p>
          <a:p>
            <a:pPr lvl="1"/>
            <a:r>
              <a:rPr lang="en-US" dirty="0"/>
              <a:t>{Water, Sun, Sand, Swimming}</a:t>
            </a:r>
          </a:p>
          <a:p>
            <a:pPr lvl="1"/>
            <a:r>
              <a:rPr lang="en-US" dirty="0"/>
              <a:t>{Water, Sun, Sand, Reading}</a:t>
            </a:r>
          </a:p>
          <a:p>
            <a:pPr lvl="1"/>
            <a:r>
              <a:rPr lang="en-US" dirty="0"/>
              <a:t>{Reading, Sand}</a:t>
            </a:r>
          </a:p>
          <a:p>
            <a:pPr lvl="1"/>
            <a:endParaRPr lang="en-US" dirty="0"/>
          </a:p>
          <a:p>
            <a:r>
              <a:rPr lang="en-US" dirty="0"/>
              <a:t>Resulting Jaccard Coefficient Matrix</a:t>
            </a:r>
          </a:p>
          <a:p>
            <a:r>
              <a:rPr lang="en-US" dirty="0"/>
              <a:t>Set Threshold = 0.2. Neighbors: </a:t>
            </a:r>
          </a:p>
          <a:p>
            <a:pPr lvl="1"/>
            <a:r>
              <a:rPr lang="en-US" dirty="0"/>
              <a:t>N(A)={A}; N(B)={B,C,D}</a:t>
            </a:r>
          </a:p>
          <a:p>
            <a:pPr lvl="1"/>
            <a:r>
              <a:rPr lang="en-US" dirty="0"/>
              <a:t>N(C)={B,C,D}, N(D) = {B,C,D} </a:t>
            </a:r>
          </a:p>
          <a:p>
            <a:pPr lvl="1"/>
            <a:endParaRPr lang="en-US" dirty="0"/>
          </a:p>
          <a:p>
            <a:r>
              <a:rPr lang="en-US" dirty="0"/>
              <a:t>Number of Links Table</a:t>
            </a:r>
          </a:p>
          <a:p>
            <a:pPr lvl="1"/>
            <a:r>
              <a:rPr lang="en-US" dirty="0"/>
              <a:t>Link (B, C) = |{B,C,D}| = 3</a:t>
            </a:r>
          </a:p>
          <a:p>
            <a:pPr lvl="1"/>
            <a:endParaRPr lang="en-US" dirty="0"/>
          </a:p>
          <a:p>
            <a:r>
              <a:rPr lang="en-US" dirty="0"/>
              <a:t>Resulting Clusters after applying ROCK: {A}, {B,C,D}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A7839A14-254F-B34E-8E53-1A77DC435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3016537"/>
            <a:ext cx="4141860" cy="1092826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C4772B6-C902-8C42-B1E3-99D730788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379" y="4554968"/>
            <a:ext cx="4216401" cy="1090777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22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ROCK – Criterion Function</a:t>
            </a:r>
          </a:p>
        </p:txBody>
      </p:sp>
      <p:graphicFrame>
        <p:nvGraphicFramePr>
          <p:cNvPr id="101390" name="Object 1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7759678"/>
              </p:ext>
            </p:extLst>
          </p:nvPr>
        </p:nvGraphicFramePr>
        <p:xfrm>
          <a:off x="1897063" y="2090738"/>
          <a:ext cx="800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3" imgW="799920" imgH="393480" progId="Equation.3">
                  <p:embed/>
                </p:oleObj>
              </mc:Choice>
              <mc:Fallback>
                <p:oleObj name="Equation" r:id="rId3" imgW="799920" imgH="393480" progId="Equation.3">
                  <p:embed/>
                  <p:pic>
                    <p:nvPicPr>
                      <p:cNvPr id="10139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063" y="2090738"/>
                        <a:ext cx="800100" cy="3937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solidFill>
                          <a:srgbClr val="FF0000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1484313"/>
            <a:ext cx="3665538" cy="88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2854326" y="1628775"/>
            <a:ext cx="1800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dirty="0" err="1"/>
              <a:t>Maximize</a:t>
            </a:r>
            <a:endParaRPr lang="it-IT" sz="2400" dirty="0"/>
          </a:p>
        </p:txBody>
      </p:sp>
      <p:sp>
        <p:nvSpPr>
          <p:cNvPr id="101382" name="Oval 6"/>
          <p:cNvSpPr>
            <a:spLocks noChangeArrowheads="1"/>
          </p:cNvSpPr>
          <p:nvPr/>
        </p:nvSpPr>
        <p:spPr bwMode="auto">
          <a:xfrm>
            <a:off x="7319964" y="1844676"/>
            <a:ext cx="1152525" cy="504825"/>
          </a:xfrm>
          <a:prstGeom prst="ellipse">
            <a:avLst/>
          </a:prstGeom>
          <a:noFill/>
          <a:ln w="25400">
            <a:solidFill>
              <a:srgbClr val="F3030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cxnSp>
        <p:nvCxnSpPr>
          <p:cNvPr id="101384" name="AutoShape 8"/>
          <p:cNvCxnSpPr>
            <a:cxnSpLocks noChangeShapeType="1"/>
            <a:stCxn id="101382" idx="4"/>
            <a:endCxn id="5" idx="1"/>
          </p:cNvCxnSpPr>
          <p:nvPr/>
        </p:nvCxnSpPr>
        <p:spPr bwMode="auto">
          <a:xfrm rot="5400000">
            <a:off x="4397223" y="-256328"/>
            <a:ext cx="893177" cy="6104833"/>
          </a:xfrm>
          <a:prstGeom prst="curvedConnector4">
            <a:avLst>
              <a:gd name="adj1" fmla="val 19849"/>
              <a:gd name="adj2" fmla="val 103745"/>
            </a:avLst>
          </a:prstGeom>
          <a:noFill/>
          <a:ln w="25400">
            <a:solidFill>
              <a:srgbClr val="F30303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2652712" y="4191000"/>
            <a:ext cx="6554788" cy="584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dirty="0"/>
              <a:t>This goodness measure helps to identify the best pair of clusters to be merged during each step of ROCK. </a:t>
            </a:r>
          </a:p>
        </p:txBody>
      </p:sp>
      <p:pic>
        <p:nvPicPr>
          <p:cNvPr id="10138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89489"/>
            <a:ext cx="6792912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1387" name="Oval 11"/>
          <p:cNvSpPr>
            <a:spLocks noChangeArrowheads="1"/>
          </p:cNvSpPr>
          <p:nvPr/>
        </p:nvSpPr>
        <p:spPr bwMode="auto">
          <a:xfrm>
            <a:off x="4079876" y="5221289"/>
            <a:ext cx="5472113" cy="719137"/>
          </a:xfrm>
          <a:prstGeom prst="ellips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4293327" y="6146800"/>
            <a:ext cx="61952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hlink"/>
                </a:solidFill>
              </a:rPr>
              <a:t>Number of expected cross-links between two clusters</a:t>
            </a:r>
          </a:p>
        </p:txBody>
      </p:sp>
      <p:cxnSp>
        <p:nvCxnSpPr>
          <p:cNvPr id="101389" name="AutoShape 13"/>
          <p:cNvCxnSpPr>
            <a:cxnSpLocks noChangeShapeType="1"/>
            <a:stCxn id="101387" idx="2"/>
            <a:endCxn id="101388" idx="1"/>
          </p:cNvCxnSpPr>
          <p:nvPr/>
        </p:nvCxnSpPr>
        <p:spPr bwMode="auto">
          <a:xfrm rot="10800000" flipH="1" flipV="1">
            <a:off x="4079875" y="5580857"/>
            <a:ext cx="213451" cy="750609"/>
          </a:xfrm>
          <a:prstGeom prst="curvedConnector3">
            <a:avLst>
              <a:gd name="adj1" fmla="val -107097"/>
            </a:avLst>
          </a:prstGeom>
          <a:noFill/>
          <a:ln w="25400">
            <a:solidFill>
              <a:schemeClr val="hlink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CasellaDiTesto 1"/>
          <p:cNvSpPr txBox="1"/>
          <p:nvPr/>
        </p:nvSpPr>
        <p:spPr>
          <a:xfrm>
            <a:off x="9207500" y="191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6592389" y="2623882"/>
            <a:ext cx="3896224" cy="98283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/>
              <a:t>Where   </a:t>
            </a:r>
            <a:r>
              <a:rPr lang="en-US" sz="1600" b="1" i="1" dirty="0" err="1"/>
              <a:t>C</a:t>
            </a:r>
            <a:r>
              <a:rPr lang="en-US" sz="1600" b="1" i="1" baseline="-25000" dirty="0" err="1"/>
              <a:t>i</a:t>
            </a:r>
            <a:r>
              <a:rPr lang="en-US" sz="1600" i="1" dirty="0"/>
              <a:t> denotes cluster </a:t>
            </a:r>
            <a:r>
              <a:rPr lang="en-US" sz="1600" i="1" dirty="0" err="1"/>
              <a:t>i</a:t>
            </a:r>
            <a:r>
              <a:rPr lang="en-US" sz="1600" i="1" dirty="0"/>
              <a:t> </a:t>
            </a:r>
          </a:p>
          <a:p>
            <a:pPr>
              <a:lnSpc>
                <a:spcPct val="90000"/>
              </a:lnSpc>
            </a:pPr>
            <a:r>
              <a:rPr lang="en-US" sz="1600" i="1" dirty="0"/>
              <a:t>              </a:t>
            </a:r>
            <a:r>
              <a:rPr lang="en-US" sz="1600" b="1" i="1" dirty="0" err="1"/>
              <a:t>n</a:t>
            </a:r>
            <a:r>
              <a:rPr lang="en-US" sz="1600" b="1" i="1" baseline="-25000" dirty="0" err="1"/>
              <a:t>i</a:t>
            </a:r>
            <a:r>
              <a:rPr lang="en-US" sz="1600" i="1" dirty="0"/>
              <a:t> is the number of points in </a:t>
            </a:r>
            <a:r>
              <a:rPr lang="en-US" sz="1600" i="1" dirty="0" err="1"/>
              <a:t>C</a:t>
            </a:r>
            <a:r>
              <a:rPr lang="en-US" sz="1600" i="1" baseline="-25000" dirty="0" err="1"/>
              <a:t>i</a:t>
            </a:r>
            <a:endParaRPr lang="en-US" sz="1600" i="1" baseline="-25000" dirty="0"/>
          </a:p>
          <a:p>
            <a:pPr>
              <a:lnSpc>
                <a:spcPct val="90000"/>
              </a:lnSpc>
            </a:pPr>
            <a:r>
              <a:rPr lang="en-US" sz="1600" i="1" dirty="0"/>
              <a:t>              k is the number of clusters</a:t>
            </a:r>
          </a:p>
          <a:p>
            <a:pPr>
              <a:lnSpc>
                <a:spcPct val="90000"/>
              </a:lnSpc>
            </a:pPr>
            <a:r>
              <a:rPr lang="en-US" sz="1600" i="1" dirty="0"/>
              <a:t>              </a:t>
            </a:r>
            <a:r>
              <a:rPr lang="en-US" sz="1600" dirty="0">
                <a:sym typeface="Symbol" charset="0"/>
              </a:rPr>
              <a:t></a:t>
            </a:r>
            <a:r>
              <a:rPr lang="en-US" sz="1600" dirty="0"/>
              <a:t> </a:t>
            </a:r>
            <a:r>
              <a:rPr lang="en-US" sz="1600" i="1" dirty="0"/>
              <a:t>is the similarity threshold</a:t>
            </a:r>
            <a:r>
              <a:rPr lang="en-US" sz="1600" dirty="0"/>
              <a:t>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791394" y="2704068"/>
            <a:ext cx="3961707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Dividing by the number </a:t>
            </a:r>
            <a:r>
              <a:rPr lang="en-US" sz="1600" b="1" dirty="0"/>
              <a:t>of expected links between pairs of objects in the cluster C</a:t>
            </a:r>
            <a:r>
              <a:rPr lang="en-US" sz="1600" b="1" baseline="-25000" dirty="0"/>
              <a:t>i</a:t>
            </a:r>
            <a:r>
              <a:rPr lang="en-US" sz="1600" b="1" dirty="0"/>
              <a:t> </a:t>
            </a:r>
            <a:r>
              <a:rPr lang="en-US" sz="1600" dirty="0"/>
              <a:t>we avoid that objects with a low number of links are assigned all to the same cluster</a:t>
            </a:r>
          </a:p>
        </p:txBody>
      </p:sp>
    </p:spTree>
    <p:extLst>
      <p:ext uri="{BB962C8B-B14F-4D97-AF65-F5344CB8AC3E}">
        <p14:creationId xmlns:p14="http://schemas.microsoft.com/office/powerpoint/2010/main" val="48416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 animBg="1"/>
      <p:bldP spid="101385" grpId="0" animBg="1"/>
      <p:bldP spid="101387" grpId="0" animBg="1"/>
      <p:bldP spid="10138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Clustering Algorithm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/>
              <a:t>Input</a:t>
            </a:r>
            <a:r>
              <a:rPr lang="en-US" sz="2600" dirty="0"/>
              <a:t>:  	</a:t>
            </a:r>
          </a:p>
          <a:p>
            <a:pPr marL="457200" lvl="1" indent="0">
              <a:buNone/>
            </a:pPr>
            <a:r>
              <a:rPr lang="en-US" dirty="0"/>
              <a:t>A set S of data points</a:t>
            </a:r>
          </a:p>
          <a:p>
            <a:pPr marL="457200" lvl="1" indent="0">
              <a:buNone/>
            </a:pPr>
            <a:r>
              <a:rPr lang="en-US" dirty="0"/>
              <a:t>Number of k clusters to be found</a:t>
            </a:r>
          </a:p>
          <a:p>
            <a:pPr marL="457200" lvl="1" indent="0">
              <a:buNone/>
            </a:pPr>
            <a:r>
              <a:rPr lang="en-US" dirty="0"/>
              <a:t>The similarity threshold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b="1" dirty="0"/>
              <a:t>Output: </a:t>
            </a:r>
            <a:r>
              <a:rPr lang="en-US" sz="2600" dirty="0"/>
              <a:t>	</a:t>
            </a:r>
          </a:p>
          <a:p>
            <a:pPr marL="457200" lvl="1" indent="0">
              <a:buNone/>
            </a:pPr>
            <a:r>
              <a:rPr lang="en-US" sz="2600" dirty="0"/>
              <a:t>Groups of clustered data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dirty="0"/>
              <a:t>The ROCK algorithm is divided into three major parts: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/>
              <a:t>Draw a random sample from the data set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/>
              <a:t>Perform a hierarchical agglomerative clustering algorithm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/>
              <a:t>Label data</a:t>
            </a:r>
          </a:p>
          <a:p>
            <a:pPr marL="0" indent="0">
              <a:buNone/>
            </a:pPr>
            <a:endParaRPr lang="en-US" sz="2100" i="1" dirty="0"/>
          </a:p>
          <a:p>
            <a:pPr marL="0" indent="0">
              <a:buNone/>
            </a:pPr>
            <a:endParaRPr lang="en-US" sz="2100" i="1" dirty="0"/>
          </a:p>
          <a:p>
            <a:pPr marL="0" indent="0">
              <a:buNone/>
            </a:pPr>
            <a:endParaRPr lang="en-US" sz="2100" i="1" dirty="0"/>
          </a:p>
          <a:p>
            <a:pPr marL="0" indent="0">
              <a:buNone/>
            </a:pPr>
            <a:endParaRPr lang="en-US" sz="2100" i="1" dirty="0"/>
          </a:p>
        </p:txBody>
      </p:sp>
    </p:spTree>
    <p:extLst>
      <p:ext uri="{BB962C8B-B14F-4D97-AF65-F5344CB8AC3E}">
        <p14:creationId xmlns:p14="http://schemas.microsoft.com/office/powerpoint/2010/main" val="243888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250217-2559-0244-B89A-886ED3924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Clustering Algorithm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A661FF5-F261-B04C-A184-A0E00276C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Draw a random sample from the data set:</a:t>
            </a:r>
          </a:p>
          <a:p>
            <a:r>
              <a:rPr lang="en-US" dirty="0"/>
              <a:t>Sampling  is used to ensure scalability to very large data sets </a:t>
            </a:r>
          </a:p>
          <a:p>
            <a:r>
              <a:rPr lang="en-US" dirty="0"/>
              <a:t>The initial sample is used to form clusters, then the remaining data on disk is assigned to these clusters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8858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54CFA6-C683-7A47-A6A4-0FDCAB72F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Clustering Algorithm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8A692D8-98B5-D94E-B21D-439E8CCFF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Perform a hierarchical agglomerative clustering algorithm:</a:t>
            </a:r>
            <a:endParaRPr lang="en-US" dirty="0"/>
          </a:p>
          <a:p>
            <a:r>
              <a:rPr lang="en-US" dirty="0"/>
              <a:t>ROCK performs the following steps which are common to all hierarchical agglomerative clustering algorithms, but with different definition to the similarity measures: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Places each single data point into a separate cluster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Compute the similarity measure for all pairs of clusters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Merge the two clusters with the highest similarity (goodness measure)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Verify a stop condition. If it is not met then go to step 2.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22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57AA2D-7780-EF47-B06A-434022022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ROCK: Clustering Algorithm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7A9A416-58D6-454F-8E40-160EB2259A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Label data</a:t>
            </a:r>
          </a:p>
          <a:p>
            <a:r>
              <a:rPr lang="en-US" dirty="0"/>
              <a:t>Finally, the remaining data points are assigned to the clusters. </a:t>
            </a:r>
          </a:p>
          <a:p>
            <a:r>
              <a:rPr lang="en-US" dirty="0"/>
              <a:t>This is done by selecting a random sample </a:t>
            </a:r>
            <a:r>
              <a:rPr lang="en-US" i="1" dirty="0"/>
              <a:t>L</a:t>
            </a:r>
            <a:r>
              <a:rPr lang="en-US" i="1" baseline="-25000" dirty="0"/>
              <a:t>i</a:t>
            </a:r>
            <a:r>
              <a:rPr lang="en-US" dirty="0"/>
              <a:t> from each cluster </a:t>
            </a:r>
            <a:r>
              <a:rPr lang="en-US" i="1" dirty="0"/>
              <a:t>C</a:t>
            </a:r>
            <a:r>
              <a:rPr lang="en-US" i="1" baseline="-25000" dirty="0"/>
              <a:t>i</a:t>
            </a:r>
            <a:r>
              <a:rPr lang="en-US" dirty="0"/>
              <a:t>, then we assign each point </a:t>
            </a:r>
            <a:r>
              <a:rPr lang="en-US" i="1" dirty="0"/>
              <a:t>p</a:t>
            </a:r>
            <a:r>
              <a:rPr lang="en-US" dirty="0"/>
              <a:t> to the cluster for which it has the strongest linkage with </a:t>
            </a:r>
            <a:r>
              <a:rPr lang="en-US" i="1" dirty="0"/>
              <a:t>L</a:t>
            </a:r>
            <a:r>
              <a:rPr lang="en-US" i="1" baseline="-25000" dirty="0"/>
              <a:t>i</a:t>
            </a:r>
            <a:r>
              <a:rPr lang="en-US" dirty="0"/>
              <a:t>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431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705CAC-FA21-0345-AEF2-E6D047ABC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CLOPE (Clustering with LOPE)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C7FC547-DA89-F844-A270-E749797AD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0041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Transactional clustering efficient for high dimensional data </a:t>
            </a:r>
          </a:p>
          <a:p>
            <a:r>
              <a:rPr lang="en-US" sz="2400" dirty="0"/>
              <a:t>Uses a </a:t>
            </a:r>
            <a:r>
              <a:rPr lang="en-US" sz="2400" b="1" dirty="0"/>
              <a:t>global criterion function </a:t>
            </a:r>
            <a:r>
              <a:rPr lang="en-US" sz="2400" dirty="0"/>
              <a:t>that tries to increase the intra-cluster overlapping of transaction items </a:t>
            </a:r>
            <a:r>
              <a:rPr lang="en-US" sz="2400" b="1" dirty="0"/>
              <a:t>by increasing the height-to-width ratio of the cluster histogram</a:t>
            </a:r>
            <a:r>
              <a:rPr lang="en-US" sz="2400" dirty="0"/>
              <a:t>.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BDC40997-D4C2-124F-9870-FF82ACFA0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2" y="3010075"/>
            <a:ext cx="82073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dirty="0" err="1">
                <a:solidFill>
                  <a:schemeClr val="hlink"/>
                </a:solidFill>
              </a:rPr>
              <a:t>Example</a:t>
            </a:r>
            <a:r>
              <a:rPr lang="it-IT" sz="2000" dirty="0">
                <a:solidFill>
                  <a:schemeClr val="hlink"/>
                </a:solidFill>
              </a:rPr>
              <a:t>:</a:t>
            </a:r>
            <a:r>
              <a:rPr lang="it-IT" sz="2000" dirty="0"/>
              <a:t> 5 </a:t>
            </a:r>
            <a:r>
              <a:rPr lang="it-IT" sz="2000" dirty="0" err="1"/>
              <a:t>transactions</a:t>
            </a:r>
            <a:r>
              <a:rPr lang="it-IT" sz="2000" dirty="0"/>
              <a:t> {</a:t>
            </a:r>
            <a:r>
              <a:rPr lang="it-IT" sz="2000" dirty="0" err="1"/>
              <a:t>a,b</a:t>
            </a:r>
            <a:r>
              <a:rPr lang="it-IT" sz="2000" dirty="0"/>
              <a:t>} {</a:t>
            </a:r>
            <a:r>
              <a:rPr lang="it-IT" sz="2000" dirty="0" err="1"/>
              <a:t>a,b,c</a:t>
            </a:r>
            <a:r>
              <a:rPr lang="it-IT" sz="2000" dirty="0"/>
              <a:t>} {</a:t>
            </a:r>
            <a:r>
              <a:rPr lang="it-IT" sz="2000" dirty="0" err="1"/>
              <a:t>a,c,d</a:t>
            </a:r>
            <a:r>
              <a:rPr lang="it-IT" sz="2000" dirty="0"/>
              <a:t>} {</a:t>
            </a:r>
            <a:r>
              <a:rPr lang="it-IT" sz="2000" dirty="0" err="1"/>
              <a:t>d,e</a:t>
            </a:r>
            <a:r>
              <a:rPr lang="it-IT" sz="2000" dirty="0"/>
              <a:t>} {</a:t>
            </a:r>
            <a:r>
              <a:rPr lang="it-IT" sz="2000" dirty="0" err="1"/>
              <a:t>d,e,f</a:t>
            </a:r>
            <a:r>
              <a:rPr lang="it-IT" sz="2000" dirty="0"/>
              <a:t>}</a:t>
            </a:r>
          </a:p>
        </p:txBody>
      </p:sp>
      <p:graphicFrame>
        <p:nvGraphicFramePr>
          <p:cNvPr id="5" name="Object 22">
            <a:extLst>
              <a:ext uri="{FF2B5EF4-FFF2-40B4-BE49-F238E27FC236}">
                <a16:creationId xmlns:a16="http://schemas.microsoft.com/office/drawing/2014/main" id="{BB8B3E80-3A84-7A45-9654-ACD0DD6243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493597"/>
              </p:ext>
            </p:extLst>
          </p:nvPr>
        </p:nvGraphicFramePr>
        <p:xfrm>
          <a:off x="5063330" y="3515797"/>
          <a:ext cx="171132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Equation" r:id="rId3" imgW="1536700" imgH="1117600" progId="Equation.3">
                  <p:embed/>
                </p:oleObj>
              </mc:Choice>
              <mc:Fallback>
                <p:oleObj name="Equation" r:id="rId3" imgW="1536700" imgH="1117600" progId="Equation.3">
                  <p:embed/>
                  <p:pic>
                    <p:nvPicPr>
                      <p:cNvPr id="106518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3330" y="3515797"/>
                        <a:ext cx="1711325" cy="1244600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7">
            <a:extLst>
              <a:ext uri="{FF2B5EF4-FFF2-40B4-BE49-F238E27FC236}">
                <a16:creationId xmlns:a16="http://schemas.microsoft.com/office/drawing/2014/main" id="{A288F657-1CE3-964A-AA09-C92FDA300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524" y="3700741"/>
            <a:ext cx="1728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800" dirty="0"/>
              <a:t>Clustering 1</a:t>
            </a: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A5790387-74F5-4E47-B521-564DD61EA4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9268" y="3675340"/>
            <a:ext cx="18716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800" dirty="0"/>
              <a:t>Clustering 2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5CE30A3B-6C0E-D04C-8B47-E2A7DFA3D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5018" y="5930384"/>
            <a:ext cx="10080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400" i="1" dirty="0">
                <a:solidFill>
                  <a:srgbClr val="D2533C"/>
                </a:solidFill>
              </a:rPr>
              <a:t>H/</a:t>
            </a:r>
            <a:r>
              <a:rPr lang="it-IT" sz="1400" i="1" dirty="0" err="1">
                <a:solidFill>
                  <a:srgbClr val="D2533C"/>
                </a:solidFill>
              </a:rPr>
              <a:t>W</a:t>
            </a:r>
            <a:r>
              <a:rPr lang="it-IT" sz="1400" i="1" dirty="0">
                <a:solidFill>
                  <a:srgbClr val="D2533C"/>
                </a:solidFill>
              </a:rPr>
              <a:t>=0.5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C469150F-52CD-504D-B784-CA0103597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5912366"/>
            <a:ext cx="10080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400" i="1" dirty="0">
                <a:solidFill>
                  <a:srgbClr val="D2533C"/>
                </a:solidFill>
              </a:rPr>
              <a:t>H/</a:t>
            </a:r>
            <a:r>
              <a:rPr lang="it-IT" sz="1400" i="1" dirty="0" err="1">
                <a:solidFill>
                  <a:srgbClr val="D2533C"/>
                </a:solidFill>
              </a:rPr>
              <a:t>W</a:t>
            </a:r>
            <a:r>
              <a:rPr lang="it-IT" sz="1400" i="1" dirty="0">
                <a:solidFill>
                  <a:srgbClr val="D2533C"/>
                </a:solidFill>
              </a:rPr>
              <a:t>=0.55</a:t>
            </a: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F9098650-D5B9-5B4A-935B-8B9A0B8F2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9268" y="5930384"/>
            <a:ext cx="1152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400" i="1" dirty="0">
                <a:solidFill>
                  <a:srgbClr val="D2533C"/>
                </a:solidFill>
              </a:rPr>
              <a:t>H/</a:t>
            </a:r>
            <a:r>
              <a:rPr lang="it-IT" sz="1400" i="1" dirty="0" err="1">
                <a:solidFill>
                  <a:srgbClr val="D2533C"/>
                </a:solidFill>
              </a:rPr>
              <a:t>W</a:t>
            </a:r>
            <a:r>
              <a:rPr lang="it-IT" sz="1400" i="1" dirty="0">
                <a:solidFill>
                  <a:srgbClr val="D2533C"/>
                </a:solidFill>
              </a:rPr>
              <a:t>=0.55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75A672E5-CA81-B24B-A17F-EF4FAF3B6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7330" y="5930384"/>
            <a:ext cx="10080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400" i="1" dirty="0">
                <a:solidFill>
                  <a:srgbClr val="D2533C"/>
                </a:solidFill>
              </a:rPr>
              <a:t>H/</a:t>
            </a:r>
            <a:r>
              <a:rPr lang="it-IT" sz="1400" i="1" dirty="0" err="1">
                <a:solidFill>
                  <a:srgbClr val="D2533C"/>
                </a:solidFill>
              </a:rPr>
              <a:t>W</a:t>
            </a:r>
            <a:r>
              <a:rPr lang="it-IT" sz="1400" i="1" dirty="0">
                <a:solidFill>
                  <a:srgbClr val="D2533C"/>
                </a:solidFill>
              </a:rPr>
              <a:t>=0.32</a:t>
            </a:r>
          </a:p>
        </p:txBody>
      </p:sp>
      <p:pic>
        <p:nvPicPr>
          <p:cNvPr id="12" name="Immagine 11" descr="Screenshot 2017-11-26 22.02.37.png">
            <a:extLst>
              <a:ext uri="{FF2B5EF4-FFF2-40B4-BE49-F238E27FC236}">
                <a16:creationId xmlns:a16="http://schemas.microsoft.com/office/drawing/2014/main" id="{43F2D839-43BE-7948-911A-AFB87EAB9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5" r="4452" b="16964"/>
          <a:stretch/>
        </p:blipFill>
        <p:spPr>
          <a:xfrm>
            <a:off x="2059781" y="4044603"/>
            <a:ext cx="2273300" cy="1817519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6A4B5CC-87B2-BE48-A908-E1EB09DA18DA}"/>
              </a:ext>
            </a:extLst>
          </p:cNvPr>
          <p:cNvSpPr txBox="1"/>
          <p:nvPr/>
        </p:nvSpPr>
        <p:spPr>
          <a:xfrm>
            <a:off x="4701380" y="569543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4" name="Immagine 13" descr="Screenshot 2017-11-26 22.02.43.png">
            <a:extLst>
              <a:ext uri="{FF2B5EF4-FFF2-40B4-BE49-F238E27FC236}">
                <a16:creationId xmlns:a16="http://schemas.microsoft.com/office/drawing/2014/main" id="{8F4CA659-1BA1-754D-959C-3EFCCB4A92F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" t="7756" r="4392" b="17960"/>
          <a:stretch/>
        </p:blipFill>
        <p:spPr>
          <a:xfrm>
            <a:off x="7866567" y="4067453"/>
            <a:ext cx="2422813" cy="1771270"/>
          </a:xfrm>
          <a:prstGeom prst="rect">
            <a:avLst/>
          </a:prstGeom>
        </p:spPr>
      </p:pic>
      <p:sp>
        <p:nvSpPr>
          <p:cNvPr id="15" name="Oval 25">
            <a:extLst>
              <a:ext uri="{FF2B5EF4-FFF2-40B4-BE49-F238E27FC236}">
                <a16:creationId xmlns:a16="http://schemas.microsoft.com/office/drawing/2014/main" id="{71D71849-ADBD-5040-A525-F75B4B34F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1431" y="3972998"/>
            <a:ext cx="1439862" cy="1214436"/>
          </a:xfrm>
          <a:prstGeom prst="ellipse">
            <a:avLst/>
          </a:prstGeom>
          <a:noFill/>
          <a:ln w="25400">
            <a:solidFill>
              <a:srgbClr val="F3030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cxnSp>
        <p:nvCxnSpPr>
          <p:cNvPr id="16" name="AutoShape 26">
            <a:extLst>
              <a:ext uri="{FF2B5EF4-FFF2-40B4-BE49-F238E27FC236}">
                <a16:creationId xmlns:a16="http://schemas.microsoft.com/office/drawing/2014/main" id="{1CE13E06-0A55-B744-BD77-DDB295B81449}"/>
              </a:ext>
            </a:extLst>
          </p:cNvPr>
          <p:cNvCxnSpPr>
            <a:cxnSpLocks noChangeShapeType="1"/>
            <a:stCxn id="15" idx="3"/>
            <a:endCxn id="17" idx="3"/>
          </p:cNvCxnSpPr>
          <p:nvPr/>
        </p:nvCxnSpPr>
        <p:spPr bwMode="auto">
          <a:xfrm rot="5400000">
            <a:off x="7839887" y="4328527"/>
            <a:ext cx="601350" cy="1963464"/>
          </a:xfrm>
          <a:prstGeom prst="curvedConnector2">
            <a:avLst/>
          </a:prstGeom>
          <a:noFill/>
          <a:ln w="25400">
            <a:solidFill>
              <a:srgbClr val="F30303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17" name="Immagine 16" descr="Screenshot 2017-11-26 22.17.14.png">
            <a:extLst>
              <a:ext uri="{FF2B5EF4-FFF2-40B4-BE49-F238E27FC236}">
                <a16:creationId xmlns:a16="http://schemas.microsoft.com/office/drawing/2014/main" id="{ADB0130A-121D-554E-B335-4D3C41CF13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180" y="4879384"/>
            <a:ext cx="2406650" cy="1463100"/>
          </a:xfrm>
          <a:prstGeom prst="rect">
            <a:avLst/>
          </a:prstGeom>
          <a:ln>
            <a:solidFill>
              <a:srgbClr val="EEB00B"/>
            </a:solidFill>
          </a:ln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CACEB85-CCA0-F84E-BDAA-CA57C4CBE2B5}"/>
              </a:ext>
            </a:extLst>
          </p:cNvPr>
          <p:cNvSpPr txBox="1"/>
          <p:nvPr/>
        </p:nvSpPr>
        <p:spPr>
          <a:xfrm>
            <a:off x="4028601" y="6488668"/>
            <a:ext cx="43452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t-IT" b="1" dirty="0" err="1">
                <a:solidFill>
                  <a:srgbClr val="D2533C"/>
                </a:solidFill>
              </a:rPr>
              <a:t>Higher</a:t>
            </a:r>
            <a:r>
              <a:rPr lang="it-IT" b="1" dirty="0">
                <a:solidFill>
                  <a:srgbClr val="D2533C"/>
                </a:solidFill>
              </a:rPr>
              <a:t> H/</a:t>
            </a:r>
            <a:r>
              <a:rPr lang="it-IT" b="1" dirty="0" err="1">
                <a:solidFill>
                  <a:srgbClr val="D2533C"/>
                </a:solidFill>
              </a:rPr>
              <a:t>W</a:t>
            </a:r>
            <a:r>
              <a:rPr lang="it-IT" b="1" dirty="0">
                <a:solidFill>
                  <a:srgbClr val="D2533C"/>
                </a:solidFill>
              </a:rPr>
              <a:t> </a:t>
            </a:r>
            <a:r>
              <a:rPr lang="it-IT" b="1" dirty="0" err="1">
                <a:solidFill>
                  <a:srgbClr val="D2533C"/>
                </a:solidFill>
              </a:rPr>
              <a:t>means</a:t>
            </a:r>
            <a:r>
              <a:rPr lang="it-IT" b="1" dirty="0">
                <a:solidFill>
                  <a:srgbClr val="D2533C"/>
                </a:solidFill>
              </a:rPr>
              <a:t> </a:t>
            </a:r>
            <a:r>
              <a:rPr lang="it-IT" b="1" dirty="0" err="1">
                <a:solidFill>
                  <a:srgbClr val="D2533C"/>
                </a:solidFill>
              </a:rPr>
              <a:t>higher</a:t>
            </a:r>
            <a:r>
              <a:rPr lang="it-IT" b="1" dirty="0">
                <a:solidFill>
                  <a:srgbClr val="D2533C"/>
                </a:solidFill>
              </a:rPr>
              <a:t> item </a:t>
            </a:r>
            <a:r>
              <a:rPr lang="it-IT" b="1" dirty="0" err="1">
                <a:solidFill>
                  <a:srgbClr val="D2533C"/>
                </a:solidFill>
              </a:rPr>
              <a:t>overlapping</a:t>
            </a:r>
            <a:endParaRPr lang="it-IT" b="1" dirty="0">
              <a:solidFill>
                <a:srgbClr val="D253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99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  <p:bldP spid="9" grpId="0"/>
      <p:bldP spid="10" grpId="0"/>
      <p:bldP spid="11" grpId="0"/>
      <p:bldP spid="15" grpId="0" animBg="1"/>
      <p:bldP spid="1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1C3D9F-1850-1447-BC81-DA4C63396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CLOPE: Criterion Function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8E0235A-BA75-A641-9B20-9C72DAE96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evaluating the goodness of a clustering the </a:t>
            </a:r>
            <a:r>
              <a:rPr lang="en-US" b="1" dirty="0"/>
              <a:t>gradient of a cluster </a:t>
            </a:r>
            <a:r>
              <a:rPr lang="en-US" dirty="0"/>
              <a:t>is </a:t>
            </a:r>
          </a:p>
          <a:p>
            <a:r>
              <a:rPr lang="en-US" dirty="0"/>
              <a:t>G(C)=H(C)/W(C)=S(C)/W(C)</a:t>
            </a:r>
            <a:r>
              <a:rPr lang="en-US" baseline="30000" dirty="0"/>
              <a:t>2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B39B020A-A55E-774B-9AF8-3F8081329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0640" y="3025458"/>
            <a:ext cx="431800" cy="56356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57269BF2-122C-1844-B44C-2D1B2DFB0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853" y="3867954"/>
            <a:ext cx="3887787" cy="184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Oval 7">
            <a:extLst>
              <a:ext uri="{FF2B5EF4-FFF2-40B4-BE49-F238E27FC236}">
                <a16:creationId xmlns:a16="http://schemas.microsoft.com/office/drawing/2014/main" id="{BD4EA21E-ED4A-754B-9170-141407808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1140" y="4744720"/>
            <a:ext cx="358775" cy="287338"/>
          </a:xfrm>
          <a:prstGeom prst="ellipse">
            <a:avLst/>
          </a:prstGeom>
          <a:noFill/>
          <a:ln w="25400">
            <a:solidFill>
              <a:srgbClr val="F3030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8746970D-4101-F547-B166-C3F3C9559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8540" y="3278376"/>
            <a:ext cx="216058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i="1" dirty="0">
                <a:solidFill>
                  <a:srgbClr val="F30303"/>
                </a:solidFill>
              </a:rPr>
              <a:t>Repulsion</a:t>
            </a:r>
            <a:r>
              <a:rPr lang="en-US" sz="1600" b="1" dirty="0">
                <a:solidFill>
                  <a:srgbClr val="F30303"/>
                </a:solidFill>
              </a:rPr>
              <a:t>.</a:t>
            </a:r>
          </a:p>
          <a:p>
            <a:r>
              <a:rPr lang="en-US" sz="1600" dirty="0"/>
              <a:t>When </a:t>
            </a:r>
            <a:r>
              <a:rPr lang="en-US" sz="1600" i="1" dirty="0"/>
              <a:t>r </a:t>
            </a:r>
            <a:r>
              <a:rPr lang="en-US" sz="1600" dirty="0"/>
              <a:t>is large, transactions within the same cluster must share a large portion of common items. </a:t>
            </a:r>
          </a:p>
        </p:txBody>
      </p:sp>
      <p:cxnSp>
        <p:nvCxnSpPr>
          <p:cNvPr id="8" name="AutoShape 9">
            <a:extLst>
              <a:ext uri="{FF2B5EF4-FFF2-40B4-BE49-F238E27FC236}">
                <a16:creationId xmlns:a16="http://schemas.microsoft.com/office/drawing/2014/main" id="{92E0B99E-4AC8-5444-A8EC-950763686759}"/>
              </a:ext>
            </a:extLst>
          </p:cNvPr>
          <p:cNvCxnSpPr>
            <a:cxnSpLocks noChangeShapeType="1"/>
            <a:stCxn id="6" idx="0"/>
          </p:cNvCxnSpPr>
          <p:nvPr/>
        </p:nvCxnSpPr>
        <p:spPr bwMode="auto">
          <a:xfrm rot="16200000" flipV="1">
            <a:off x="3667934" y="2922126"/>
            <a:ext cx="1523494" cy="2121694"/>
          </a:xfrm>
          <a:prstGeom prst="curvedConnector3">
            <a:avLst>
              <a:gd name="adj1" fmla="val 115005"/>
            </a:avLst>
          </a:prstGeom>
          <a:noFill/>
          <a:ln w="25400">
            <a:solidFill>
              <a:srgbClr val="F30303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9272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F13782-6037-CB4C-B643-F53D5C04E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CLOPE: Algorithm</a:t>
            </a:r>
          </a:p>
        </p:txBody>
      </p:sp>
      <p:pic>
        <p:nvPicPr>
          <p:cNvPr id="4" name="Immagine 3" descr="Screenshot 2018-11-25 16.20.29.png">
            <a:extLst>
              <a:ext uri="{FF2B5EF4-FFF2-40B4-BE49-F238E27FC236}">
                <a16:creationId xmlns:a16="http://schemas.microsoft.com/office/drawing/2014/main" id="{DC3818B2-E094-1F41-8F78-F21D9366E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880" y="1423987"/>
            <a:ext cx="5910239" cy="533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19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B1DB46-5FD8-3F4D-9EC8-117A75657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 (Expectation Maximization)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1105DDF2-3B14-7345-B3FB-55903478BE4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915185" cy="466725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Initialize the values of the parameters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</m:oMath>
                </a14:m>
                <a:r>
                  <a:rPr lang="en-US" dirty="0"/>
                  <a:t> to some random values</a:t>
                </a:r>
              </a:p>
              <a:p>
                <a:r>
                  <a:rPr lang="en-US" dirty="0"/>
                  <a:t>Repeat until convergence</a:t>
                </a:r>
              </a:p>
              <a:p>
                <a:pPr lvl="1"/>
                <a:r>
                  <a:rPr lang="en-US" b="1" dirty="0"/>
                  <a:t>E-Step</a:t>
                </a:r>
                <a:r>
                  <a:rPr lang="en-US" dirty="0"/>
                  <a:t>: Given the parameters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estimate</a:t>
                </a:r>
                <a:r>
                  <a:rPr lang="en-US" dirty="0"/>
                  <a:t> the membership probabilities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b="1" dirty="0"/>
                  <a:t>M-Step: </a:t>
                </a:r>
                <a:r>
                  <a:rPr lang="en-US" dirty="0"/>
                  <a:t>Given the probabilities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dirty="0"/>
                  <a:t>calculate the parameter values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</m:oMath>
                </a14:m>
                <a:r>
                  <a:rPr lang="en-US" dirty="0"/>
                  <a:t> that (in expectation) </a:t>
                </a:r>
                <a:r>
                  <a:rPr lang="en-US" b="1" dirty="0"/>
                  <a:t>maximize</a:t>
                </a:r>
                <a:r>
                  <a:rPr lang="en-US" dirty="0"/>
                  <a:t> the data likelihood</a:t>
                </a:r>
              </a:p>
              <a:p>
                <a:endParaRPr lang="en-US" b="1" dirty="0"/>
              </a:p>
              <a:p>
                <a:r>
                  <a:rPr lang="en-US" b="1" dirty="0"/>
                  <a:t>Examples</a:t>
                </a:r>
              </a:p>
              <a:p>
                <a:pPr lvl="1"/>
                <a:r>
                  <a:rPr lang="en-US" b="1" dirty="0"/>
                  <a:t>E-Step</a:t>
                </a:r>
                <a:r>
                  <a:rPr lang="en-US" dirty="0"/>
                  <a:t>: Assignment of points to clusters </a:t>
                </a:r>
              </a:p>
              <a:p>
                <a:pPr lvl="2"/>
                <a:r>
                  <a:rPr lang="en-US" dirty="0"/>
                  <a:t>K-means: </a:t>
                </a:r>
                <a:r>
                  <a:rPr lang="en-US" b="1" dirty="0">
                    <a:solidFill>
                      <a:srgbClr val="D2533C"/>
                    </a:solidFill>
                  </a:rPr>
                  <a:t>hard</a:t>
                </a:r>
                <a:r>
                  <a:rPr lang="en-US" dirty="0">
                    <a:solidFill>
                      <a:srgbClr val="D2533C"/>
                    </a:solidFill>
                  </a:rPr>
                  <a:t> </a:t>
                </a:r>
                <a:r>
                  <a:rPr lang="en-US" dirty="0"/>
                  <a:t>assignment, EM: </a:t>
                </a:r>
                <a:r>
                  <a:rPr lang="en-US" dirty="0">
                    <a:solidFill>
                      <a:srgbClr val="00B0F0"/>
                    </a:solidFill>
                  </a:rPr>
                  <a:t>soft </a:t>
                </a:r>
                <a:r>
                  <a:rPr lang="en-US" dirty="0"/>
                  <a:t>assignment</a:t>
                </a:r>
              </a:p>
              <a:p>
                <a:pPr lvl="1"/>
                <a:r>
                  <a:rPr lang="en-US" b="1" dirty="0"/>
                  <a:t>M-Step</a:t>
                </a:r>
                <a:r>
                  <a:rPr lang="en-US" dirty="0"/>
                  <a:t>: Parameters estimation</a:t>
                </a:r>
              </a:p>
              <a:p>
                <a:pPr lvl="2"/>
                <a:r>
                  <a:rPr lang="en-US" dirty="0"/>
                  <a:t>K-means: Computation of centroids, EM: Computation of the new model parameters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1105DDF2-3B14-7345-B3FB-55903478BE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915185" cy="4667250"/>
              </a:xfrm>
              <a:blipFill>
                <a:blip r:embed="rId3"/>
                <a:stretch>
                  <a:fillRect l="-930" t="-327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340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TX-MEANS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parameter-free clustering algorithm able to efficiently partitioning transactional data automatically</a:t>
            </a:r>
          </a:p>
          <a:p>
            <a:r>
              <a:rPr lang="en-US" dirty="0"/>
              <a:t>Suitable for the case where clustering must be applied on a massive number of different datasets</a:t>
            </a:r>
          </a:p>
          <a:p>
            <a:pPr lvl="1"/>
            <a:r>
              <a:rPr lang="en-US" dirty="0"/>
              <a:t>E.g.: when a large set of users need to be analyzed individually and each of them has generated a long history of transactions</a:t>
            </a:r>
          </a:p>
          <a:p>
            <a:r>
              <a:rPr lang="en-US" dirty="0"/>
              <a:t>TX-Means automatically estimates </a:t>
            </a:r>
            <a:r>
              <a:rPr lang="en-US" b="1" dirty="0">
                <a:solidFill>
                  <a:schemeClr val="tx2"/>
                </a:solidFill>
              </a:rPr>
              <a:t>the number of clusters </a:t>
            </a:r>
          </a:p>
          <a:p>
            <a:r>
              <a:rPr lang="en-US" dirty="0"/>
              <a:t>TX-Means provides the </a:t>
            </a:r>
            <a:r>
              <a:rPr lang="en-US" b="1" dirty="0">
                <a:solidFill>
                  <a:srgbClr val="D2533C"/>
                </a:solidFill>
              </a:rPr>
              <a:t>representative transaction </a:t>
            </a:r>
            <a:r>
              <a:rPr lang="en-US" dirty="0"/>
              <a:t>of each cluster, which summarizes the pattern captured by that cluster.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68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How It Works 1/3</a:t>
            </a:r>
          </a:p>
        </p:txBody>
      </p:sp>
      <p:grpSp>
        <p:nvGrpSpPr>
          <p:cNvPr id="87" name="Gruppo 86"/>
          <p:cNvGrpSpPr/>
          <p:nvPr/>
        </p:nvGrpSpPr>
        <p:grpSpPr>
          <a:xfrm>
            <a:off x="3499637" y="1401798"/>
            <a:ext cx="5177271" cy="1807044"/>
            <a:chOff x="1975635" y="1051348"/>
            <a:chExt cx="5177271" cy="1355283"/>
          </a:xfrm>
        </p:grpSpPr>
        <p:pic>
          <p:nvPicPr>
            <p:cNvPr id="29" name="Immagine 28" descr="basket18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551" y="1051348"/>
              <a:ext cx="648000" cy="648000"/>
            </a:xfrm>
            <a:prstGeom prst="rect">
              <a:avLst/>
            </a:prstGeom>
          </p:spPr>
        </p:pic>
        <p:pic>
          <p:nvPicPr>
            <p:cNvPr id="30" name="Immagine 29" descr="basket17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6512" y="1077583"/>
              <a:ext cx="621765" cy="621765"/>
            </a:xfrm>
            <a:prstGeom prst="rect">
              <a:avLst/>
            </a:prstGeom>
          </p:spPr>
        </p:pic>
        <p:pic>
          <p:nvPicPr>
            <p:cNvPr id="31" name="Immagine 30" descr="basket16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4906" y="1758631"/>
              <a:ext cx="648000" cy="648000"/>
            </a:xfrm>
            <a:prstGeom prst="rect">
              <a:avLst/>
            </a:prstGeom>
          </p:spPr>
        </p:pic>
        <p:pic>
          <p:nvPicPr>
            <p:cNvPr id="33" name="Immagine 32" descr="basket14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3035" y="1063229"/>
              <a:ext cx="648000" cy="648000"/>
            </a:xfrm>
            <a:prstGeom prst="rect">
              <a:avLst/>
            </a:prstGeom>
          </p:spPr>
        </p:pic>
        <p:pic>
          <p:nvPicPr>
            <p:cNvPr id="35" name="Immagine 34" descr="basket1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793" y="1786261"/>
              <a:ext cx="620370" cy="620370"/>
            </a:xfrm>
            <a:prstGeom prst="rect">
              <a:avLst/>
            </a:prstGeom>
          </p:spPr>
        </p:pic>
        <p:pic>
          <p:nvPicPr>
            <p:cNvPr id="36" name="Immagine 35" descr="basket11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754" y="1758631"/>
              <a:ext cx="648000" cy="648000"/>
            </a:xfrm>
            <a:prstGeom prst="rect">
              <a:avLst/>
            </a:prstGeom>
          </p:spPr>
        </p:pic>
        <p:pic>
          <p:nvPicPr>
            <p:cNvPr id="37" name="Immagine 36" descr="basket10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1754" y="1758631"/>
              <a:ext cx="648000" cy="648000"/>
            </a:xfrm>
            <a:prstGeom prst="rect">
              <a:avLst/>
            </a:prstGeom>
          </p:spPr>
        </p:pic>
        <p:pic>
          <p:nvPicPr>
            <p:cNvPr id="39" name="Immagine 38" descr="basket8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1309" y="1051348"/>
              <a:ext cx="648000" cy="648000"/>
            </a:xfrm>
            <a:prstGeom prst="rect">
              <a:avLst/>
            </a:prstGeom>
          </p:spPr>
        </p:pic>
        <p:pic>
          <p:nvPicPr>
            <p:cNvPr id="41" name="Immagine 40" descr="basket6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3793" y="1758631"/>
              <a:ext cx="648000" cy="648000"/>
            </a:xfrm>
            <a:prstGeom prst="rect">
              <a:avLst/>
            </a:prstGeom>
          </p:spPr>
        </p:pic>
        <p:pic>
          <p:nvPicPr>
            <p:cNvPr id="42" name="Immagine 41" descr="basket5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9754" y="1758631"/>
              <a:ext cx="648000" cy="648000"/>
            </a:xfrm>
            <a:prstGeom prst="rect">
              <a:avLst/>
            </a:prstGeom>
          </p:spPr>
        </p:pic>
        <p:pic>
          <p:nvPicPr>
            <p:cNvPr id="43" name="Immagine 42" descr="basket4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9309" y="1077583"/>
              <a:ext cx="621765" cy="621765"/>
            </a:xfrm>
            <a:prstGeom prst="rect">
              <a:avLst/>
            </a:prstGeom>
          </p:spPr>
        </p:pic>
        <p:pic>
          <p:nvPicPr>
            <p:cNvPr id="44" name="Immagine 43" descr="basket3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5793" y="1051348"/>
              <a:ext cx="648000" cy="648000"/>
            </a:xfrm>
            <a:prstGeom prst="rect">
              <a:avLst/>
            </a:prstGeom>
          </p:spPr>
        </p:pic>
        <p:pic>
          <p:nvPicPr>
            <p:cNvPr id="45" name="Immagine 44" descr="basket2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5635" y="1758631"/>
              <a:ext cx="648000" cy="648000"/>
            </a:xfrm>
            <a:prstGeom prst="rect">
              <a:avLst/>
            </a:prstGeom>
          </p:spPr>
        </p:pic>
        <p:pic>
          <p:nvPicPr>
            <p:cNvPr id="46" name="Immagine 45" descr="basket13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5635" y="1063229"/>
              <a:ext cx="636119" cy="636119"/>
            </a:xfrm>
            <a:prstGeom prst="rect">
              <a:avLst/>
            </a:prstGeom>
          </p:spPr>
        </p:pic>
        <p:pic>
          <p:nvPicPr>
            <p:cNvPr id="48" name="Immagine 47" descr="basket9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4906" y="1072173"/>
              <a:ext cx="648000" cy="648000"/>
            </a:xfrm>
            <a:prstGeom prst="rect">
              <a:avLst/>
            </a:prstGeom>
          </p:spPr>
        </p:pic>
        <p:pic>
          <p:nvPicPr>
            <p:cNvPr id="49" name="Immagine 48" descr="basket7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163" y="1758631"/>
              <a:ext cx="648000" cy="648000"/>
            </a:xfrm>
            <a:prstGeom prst="rect">
              <a:avLst/>
            </a:prstGeom>
          </p:spPr>
        </p:pic>
      </p:grpSp>
      <p:grpSp>
        <p:nvGrpSpPr>
          <p:cNvPr id="89" name="Gruppo 88"/>
          <p:cNvGrpSpPr/>
          <p:nvPr/>
        </p:nvGrpSpPr>
        <p:grpSpPr>
          <a:xfrm>
            <a:off x="7305903" y="3876059"/>
            <a:ext cx="2050415" cy="1743841"/>
            <a:chOff x="5781901" y="2907043"/>
            <a:chExt cx="2050415" cy="1307881"/>
          </a:xfrm>
        </p:grpSpPr>
        <p:pic>
          <p:nvPicPr>
            <p:cNvPr id="59" name="Immagine 58" descr="basket2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0289" y="2918924"/>
              <a:ext cx="648000" cy="648000"/>
            </a:xfrm>
            <a:prstGeom prst="rect">
              <a:avLst/>
            </a:prstGeom>
          </p:spPr>
        </p:pic>
        <p:pic>
          <p:nvPicPr>
            <p:cNvPr id="60" name="Immagine 59" descr="basket16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7047" y="2907043"/>
              <a:ext cx="648000" cy="648000"/>
            </a:xfrm>
            <a:prstGeom prst="rect">
              <a:avLst/>
            </a:prstGeom>
          </p:spPr>
        </p:pic>
        <p:pic>
          <p:nvPicPr>
            <p:cNvPr id="61" name="Immagine 60" descr="basket4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136" y="2907043"/>
              <a:ext cx="621765" cy="621765"/>
            </a:xfrm>
            <a:prstGeom prst="rect">
              <a:avLst/>
            </a:prstGeom>
          </p:spPr>
        </p:pic>
        <p:pic>
          <p:nvPicPr>
            <p:cNvPr id="63" name="Immagine 62" descr="basket18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1901" y="3539294"/>
              <a:ext cx="648000" cy="648000"/>
            </a:xfrm>
            <a:prstGeom prst="rect">
              <a:avLst/>
            </a:prstGeom>
          </p:spPr>
        </p:pic>
        <p:pic>
          <p:nvPicPr>
            <p:cNvPr id="65" name="Immagine 64" descr="basket3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4316" y="3566924"/>
              <a:ext cx="648000" cy="648000"/>
            </a:xfrm>
            <a:prstGeom prst="rect">
              <a:avLst/>
            </a:prstGeom>
          </p:spPr>
        </p:pic>
        <p:pic>
          <p:nvPicPr>
            <p:cNvPr id="67" name="Immagine 66" descr="basket5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7047" y="3566924"/>
              <a:ext cx="648000" cy="648000"/>
            </a:xfrm>
            <a:prstGeom prst="rect">
              <a:avLst/>
            </a:prstGeom>
          </p:spPr>
        </p:pic>
      </p:grpSp>
      <p:grpSp>
        <p:nvGrpSpPr>
          <p:cNvPr id="88" name="Gruppo 87"/>
          <p:cNvGrpSpPr/>
          <p:nvPr/>
        </p:nvGrpSpPr>
        <p:grpSpPr>
          <a:xfrm>
            <a:off x="2685866" y="3876059"/>
            <a:ext cx="3213765" cy="1743841"/>
            <a:chOff x="1161864" y="2907043"/>
            <a:chExt cx="3213765" cy="1307881"/>
          </a:xfrm>
        </p:grpSpPr>
        <p:pic>
          <p:nvPicPr>
            <p:cNvPr id="51" name="Immagine 50" descr="basket13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745" y="2918924"/>
              <a:ext cx="636119" cy="636119"/>
            </a:xfrm>
            <a:prstGeom prst="rect">
              <a:avLst/>
            </a:prstGeom>
          </p:spPr>
        </p:pic>
        <p:pic>
          <p:nvPicPr>
            <p:cNvPr id="52" name="Immagine 51" descr="basket8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7864" y="2907043"/>
              <a:ext cx="648000" cy="648000"/>
            </a:xfrm>
            <a:prstGeom prst="rect">
              <a:avLst/>
            </a:prstGeom>
          </p:spPr>
        </p:pic>
        <p:pic>
          <p:nvPicPr>
            <p:cNvPr id="54" name="Immagine 53" descr="basket10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864" y="2907043"/>
              <a:ext cx="648000" cy="648000"/>
            </a:xfrm>
            <a:prstGeom prst="rect">
              <a:avLst/>
            </a:prstGeom>
          </p:spPr>
        </p:pic>
        <p:pic>
          <p:nvPicPr>
            <p:cNvPr id="56" name="Immagine 55" descr="basket9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864" y="3566924"/>
              <a:ext cx="648000" cy="648000"/>
            </a:xfrm>
            <a:prstGeom prst="rect">
              <a:avLst/>
            </a:prstGeom>
          </p:spPr>
        </p:pic>
        <p:pic>
          <p:nvPicPr>
            <p:cNvPr id="57" name="Immagine 56" descr="basket1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5494" y="3566924"/>
              <a:ext cx="620370" cy="620370"/>
            </a:xfrm>
            <a:prstGeom prst="rect">
              <a:avLst/>
            </a:prstGeom>
          </p:spPr>
        </p:pic>
        <p:pic>
          <p:nvPicPr>
            <p:cNvPr id="58" name="Immagine 57" descr="basket7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864" y="3555043"/>
              <a:ext cx="648000" cy="648000"/>
            </a:xfrm>
            <a:prstGeom prst="rect">
              <a:avLst/>
            </a:prstGeom>
          </p:spPr>
        </p:pic>
        <p:pic>
          <p:nvPicPr>
            <p:cNvPr id="62" name="Immagine 61" descr="basket6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9629" y="3555043"/>
              <a:ext cx="648000" cy="648000"/>
            </a:xfrm>
            <a:prstGeom prst="rect">
              <a:avLst/>
            </a:prstGeom>
          </p:spPr>
        </p:pic>
        <p:pic>
          <p:nvPicPr>
            <p:cNvPr id="64" name="Immagine 63" descr="basket17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3864" y="2907043"/>
              <a:ext cx="621765" cy="621765"/>
            </a:xfrm>
            <a:prstGeom prst="rect">
              <a:avLst/>
            </a:prstGeom>
          </p:spPr>
        </p:pic>
        <p:pic>
          <p:nvPicPr>
            <p:cNvPr id="66" name="Immagine 65" descr="basket11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7629" y="3566924"/>
              <a:ext cx="648000" cy="648000"/>
            </a:xfrm>
            <a:prstGeom prst="rect">
              <a:avLst/>
            </a:prstGeom>
          </p:spPr>
        </p:pic>
        <p:pic>
          <p:nvPicPr>
            <p:cNvPr id="73" name="Immagine 72" descr="basket14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5864" y="2907043"/>
              <a:ext cx="648000" cy="648000"/>
            </a:xfrm>
            <a:prstGeom prst="rect">
              <a:avLst/>
            </a:prstGeom>
          </p:spPr>
        </p:pic>
      </p:grpSp>
      <p:sp>
        <p:nvSpPr>
          <p:cNvPr id="77" name="Ovale 76"/>
          <p:cNvSpPr/>
          <p:nvPr/>
        </p:nvSpPr>
        <p:spPr>
          <a:xfrm>
            <a:off x="2949397" y="1181575"/>
            <a:ext cx="6268083" cy="2204791"/>
          </a:xfrm>
          <a:prstGeom prst="ellipse">
            <a:avLst/>
          </a:prstGeom>
          <a:noFill/>
          <a:ln w="38100" cmpd="sng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8" name="Ovale 77"/>
          <p:cNvSpPr/>
          <p:nvPr/>
        </p:nvSpPr>
        <p:spPr>
          <a:xfrm>
            <a:off x="2474265" y="3763983"/>
            <a:ext cx="3605491" cy="2030372"/>
          </a:xfrm>
          <a:prstGeom prst="ellipse">
            <a:avLst/>
          </a:prstGeom>
          <a:noFill/>
          <a:ln w="38100" cmpd="sng">
            <a:solidFill>
              <a:schemeClr val="accent1">
                <a:lumMod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9" name="Ovale 78"/>
          <p:cNvSpPr/>
          <p:nvPr/>
        </p:nvSpPr>
        <p:spPr>
          <a:xfrm>
            <a:off x="7097660" y="3703873"/>
            <a:ext cx="2503540" cy="2030372"/>
          </a:xfrm>
          <a:prstGeom prst="ellipse">
            <a:avLst/>
          </a:prstGeom>
          <a:noFill/>
          <a:ln w="38100" cmpd="sng">
            <a:solidFill>
              <a:schemeClr val="accent5">
                <a:lumMod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1" name="Connettore 2 80"/>
          <p:cNvCxnSpPr>
            <a:endCxn id="78" idx="0"/>
          </p:cNvCxnSpPr>
          <p:nvPr/>
        </p:nvCxnSpPr>
        <p:spPr>
          <a:xfrm flipH="1">
            <a:off x="4277011" y="3208843"/>
            <a:ext cx="1230787" cy="555141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2 83"/>
          <p:cNvCxnSpPr>
            <a:endCxn id="79" idx="0"/>
          </p:cNvCxnSpPr>
          <p:nvPr/>
        </p:nvCxnSpPr>
        <p:spPr>
          <a:xfrm>
            <a:off x="6725311" y="3208843"/>
            <a:ext cx="1624121" cy="495031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9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How It Works 2/3</a:t>
            </a:r>
          </a:p>
        </p:txBody>
      </p:sp>
      <p:grpSp>
        <p:nvGrpSpPr>
          <p:cNvPr id="12" name="Gruppo 11"/>
          <p:cNvGrpSpPr/>
          <p:nvPr/>
        </p:nvGrpSpPr>
        <p:grpSpPr>
          <a:xfrm>
            <a:off x="7506260" y="1417641"/>
            <a:ext cx="2050415" cy="1743841"/>
            <a:chOff x="5982258" y="1063229"/>
            <a:chExt cx="2050415" cy="1307881"/>
          </a:xfrm>
        </p:grpSpPr>
        <p:pic>
          <p:nvPicPr>
            <p:cNvPr id="59" name="Immagine 58" descr="basket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646" y="1075110"/>
              <a:ext cx="648000" cy="648000"/>
            </a:xfrm>
            <a:prstGeom prst="rect">
              <a:avLst/>
            </a:prstGeom>
          </p:spPr>
        </p:pic>
        <p:pic>
          <p:nvPicPr>
            <p:cNvPr id="60" name="Immagine 59" descr="basket1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404" y="1063229"/>
              <a:ext cx="648000" cy="648000"/>
            </a:xfrm>
            <a:prstGeom prst="rect">
              <a:avLst/>
            </a:prstGeom>
          </p:spPr>
        </p:pic>
        <p:pic>
          <p:nvPicPr>
            <p:cNvPr id="61" name="Immagine 60" descr="basket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8493" y="1063229"/>
              <a:ext cx="621765" cy="621765"/>
            </a:xfrm>
            <a:prstGeom prst="rect">
              <a:avLst/>
            </a:prstGeom>
          </p:spPr>
        </p:pic>
        <p:pic>
          <p:nvPicPr>
            <p:cNvPr id="63" name="Immagine 62" descr="basket18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2258" y="1695480"/>
              <a:ext cx="648000" cy="648000"/>
            </a:xfrm>
            <a:prstGeom prst="rect">
              <a:avLst/>
            </a:prstGeom>
          </p:spPr>
        </p:pic>
        <p:pic>
          <p:nvPicPr>
            <p:cNvPr id="65" name="Immagine 64" descr="basket3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4673" y="1723110"/>
              <a:ext cx="648000" cy="648000"/>
            </a:xfrm>
            <a:prstGeom prst="rect">
              <a:avLst/>
            </a:prstGeom>
          </p:spPr>
        </p:pic>
        <p:pic>
          <p:nvPicPr>
            <p:cNvPr id="67" name="Immagine 66" descr="basket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404" y="1723110"/>
              <a:ext cx="648000" cy="648000"/>
            </a:xfrm>
            <a:prstGeom prst="rect">
              <a:avLst/>
            </a:prstGeom>
          </p:spPr>
        </p:pic>
      </p:grpSp>
      <p:grpSp>
        <p:nvGrpSpPr>
          <p:cNvPr id="11" name="Gruppo 10"/>
          <p:cNvGrpSpPr/>
          <p:nvPr/>
        </p:nvGrpSpPr>
        <p:grpSpPr>
          <a:xfrm>
            <a:off x="2701774" y="1477257"/>
            <a:ext cx="3213765" cy="1743841"/>
            <a:chOff x="1177772" y="1107941"/>
            <a:chExt cx="3213765" cy="1307881"/>
          </a:xfrm>
        </p:grpSpPr>
        <p:pic>
          <p:nvPicPr>
            <p:cNvPr id="51" name="Immagine 50" descr="basket13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9653" y="1119822"/>
              <a:ext cx="636119" cy="636119"/>
            </a:xfrm>
            <a:prstGeom prst="rect">
              <a:avLst/>
            </a:prstGeom>
          </p:spPr>
        </p:pic>
        <p:pic>
          <p:nvPicPr>
            <p:cNvPr id="52" name="Immagine 51" descr="basket8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3772" y="1107941"/>
              <a:ext cx="648000" cy="648000"/>
            </a:xfrm>
            <a:prstGeom prst="rect">
              <a:avLst/>
            </a:prstGeom>
          </p:spPr>
        </p:pic>
        <p:pic>
          <p:nvPicPr>
            <p:cNvPr id="54" name="Immagine 53" descr="basket10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772" y="1107941"/>
              <a:ext cx="648000" cy="648000"/>
            </a:xfrm>
            <a:prstGeom prst="rect">
              <a:avLst/>
            </a:prstGeom>
          </p:spPr>
        </p:pic>
        <p:pic>
          <p:nvPicPr>
            <p:cNvPr id="56" name="Immagine 55" descr="basket9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772" y="1767822"/>
              <a:ext cx="648000" cy="648000"/>
            </a:xfrm>
            <a:prstGeom prst="rect">
              <a:avLst/>
            </a:prstGeom>
          </p:spPr>
        </p:pic>
        <p:pic>
          <p:nvPicPr>
            <p:cNvPr id="57" name="Immagine 56" descr="basket12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1402" y="1767822"/>
              <a:ext cx="620370" cy="620370"/>
            </a:xfrm>
            <a:prstGeom prst="rect">
              <a:avLst/>
            </a:prstGeom>
          </p:spPr>
        </p:pic>
        <p:pic>
          <p:nvPicPr>
            <p:cNvPr id="58" name="Immagine 57" descr="basket7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772" y="1755941"/>
              <a:ext cx="648000" cy="648000"/>
            </a:xfrm>
            <a:prstGeom prst="rect">
              <a:avLst/>
            </a:prstGeom>
          </p:spPr>
        </p:pic>
        <p:pic>
          <p:nvPicPr>
            <p:cNvPr id="62" name="Immagine 61" descr="basket6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5537" y="1755941"/>
              <a:ext cx="648000" cy="648000"/>
            </a:xfrm>
            <a:prstGeom prst="rect">
              <a:avLst/>
            </a:prstGeom>
          </p:spPr>
        </p:pic>
        <p:pic>
          <p:nvPicPr>
            <p:cNvPr id="64" name="Immagine 63" descr="basket17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772" y="1107941"/>
              <a:ext cx="621765" cy="621765"/>
            </a:xfrm>
            <a:prstGeom prst="rect">
              <a:avLst/>
            </a:prstGeom>
          </p:spPr>
        </p:pic>
        <p:pic>
          <p:nvPicPr>
            <p:cNvPr id="66" name="Immagine 65" descr="basket11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3537" y="1767822"/>
              <a:ext cx="648000" cy="648000"/>
            </a:xfrm>
            <a:prstGeom prst="rect">
              <a:avLst/>
            </a:prstGeom>
          </p:spPr>
        </p:pic>
        <p:pic>
          <p:nvPicPr>
            <p:cNvPr id="73" name="Immagine 72" descr="basket14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1772" y="1107941"/>
              <a:ext cx="648000" cy="648000"/>
            </a:xfrm>
            <a:prstGeom prst="rect">
              <a:avLst/>
            </a:prstGeom>
          </p:spPr>
        </p:pic>
      </p:grpSp>
      <p:grpSp>
        <p:nvGrpSpPr>
          <p:cNvPr id="13" name="Gruppo 12"/>
          <p:cNvGrpSpPr/>
          <p:nvPr/>
        </p:nvGrpSpPr>
        <p:grpSpPr>
          <a:xfrm>
            <a:off x="2018091" y="3552905"/>
            <a:ext cx="1302742" cy="1743841"/>
            <a:chOff x="494091" y="2664677"/>
            <a:chExt cx="1302742" cy="1307881"/>
          </a:xfrm>
        </p:grpSpPr>
        <p:pic>
          <p:nvPicPr>
            <p:cNvPr id="38" name="Immagine 37" descr="basket13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0714" y="3336439"/>
              <a:ext cx="636119" cy="636119"/>
            </a:xfrm>
            <a:prstGeom prst="rect">
              <a:avLst/>
            </a:prstGeom>
          </p:spPr>
        </p:pic>
        <p:pic>
          <p:nvPicPr>
            <p:cNvPr id="40" name="Immagine 39" descr="basket8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091" y="3324558"/>
              <a:ext cx="648000" cy="648000"/>
            </a:xfrm>
            <a:prstGeom prst="rect">
              <a:avLst/>
            </a:prstGeom>
          </p:spPr>
        </p:pic>
        <p:pic>
          <p:nvPicPr>
            <p:cNvPr id="47" name="Immagine 46" descr="basket9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833" y="2676558"/>
              <a:ext cx="648000" cy="648000"/>
            </a:xfrm>
            <a:prstGeom prst="rect">
              <a:avLst/>
            </a:prstGeom>
          </p:spPr>
        </p:pic>
        <p:pic>
          <p:nvPicPr>
            <p:cNvPr id="50" name="Immagine 49" descr="basket7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833" y="2664677"/>
              <a:ext cx="648000" cy="648000"/>
            </a:xfrm>
            <a:prstGeom prst="rect">
              <a:avLst/>
            </a:prstGeom>
          </p:spPr>
        </p:pic>
      </p:grpSp>
      <p:grpSp>
        <p:nvGrpSpPr>
          <p:cNvPr id="14" name="Gruppo 13"/>
          <p:cNvGrpSpPr/>
          <p:nvPr/>
        </p:nvGrpSpPr>
        <p:grpSpPr>
          <a:xfrm>
            <a:off x="4394741" y="3568746"/>
            <a:ext cx="2082841" cy="1748999"/>
            <a:chOff x="2870739" y="2676558"/>
            <a:chExt cx="2082841" cy="1311749"/>
          </a:xfrm>
        </p:grpSpPr>
        <p:pic>
          <p:nvPicPr>
            <p:cNvPr id="53" name="Immagine 52" descr="basket10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0739" y="2676558"/>
              <a:ext cx="648000" cy="648000"/>
            </a:xfrm>
            <a:prstGeom prst="rect">
              <a:avLst/>
            </a:prstGeom>
          </p:spPr>
        </p:pic>
        <p:pic>
          <p:nvPicPr>
            <p:cNvPr id="55" name="Immagine 54" descr="basket12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0739" y="3340307"/>
              <a:ext cx="620370" cy="620370"/>
            </a:xfrm>
            <a:prstGeom prst="rect">
              <a:avLst/>
            </a:prstGeom>
          </p:spPr>
        </p:pic>
        <p:pic>
          <p:nvPicPr>
            <p:cNvPr id="68" name="Immagine 67" descr="basket6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5580" y="2676558"/>
              <a:ext cx="648000" cy="648000"/>
            </a:xfrm>
            <a:prstGeom prst="rect">
              <a:avLst/>
            </a:prstGeom>
          </p:spPr>
        </p:pic>
        <p:pic>
          <p:nvPicPr>
            <p:cNvPr id="69" name="Immagine 68" descr="basket17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1815" y="3366542"/>
              <a:ext cx="621765" cy="621765"/>
            </a:xfrm>
            <a:prstGeom prst="rect">
              <a:avLst/>
            </a:prstGeom>
          </p:spPr>
        </p:pic>
        <p:pic>
          <p:nvPicPr>
            <p:cNvPr id="70" name="Immagine 69" descr="basket11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1706" y="3340307"/>
              <a:ext cx="648000" cy="648000"/>
            </a:xfrm>
            <a:prstGeom prst="rect">
              <a:avLst/>
            </a:prstGeom>
          </p:spPr>
        </p:pic>
        <p:pic>
          <p:nvPicPr>
            <p:cNvPr id="71" name="Immagine 70" descr="basket14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1706" y="2676558"/>
              <a:ext cx="648000" cy="648000"/>
            </a:xfrm>
            <a:prstGeom prst="rect">
              <a:avLst/>
            </a:prstGeom>
          </p:spPr>
        </p:pic>
      </p:grpSp>
      <p:grpSp>
        <p:nvGrpSpPr>
          <p:cNvPr id="15" name="Gruppo 14"/>
          <p:cNvGrpSpPr/>
          <p:nvPr/>
        </p:nvGrpSpPr>
        <p:grpSpPr>
          <a:xfrm>
            <a:off x="6837320" y="3572043"/>
            <a:ext cx="1316938" cy="1743841"/>
            <a:chOff x="5313320" y="2679031"/>
            <a:chExt cx="1316938" cy="1307881"/>
          </a:xfrm>
        </p:grpSpPr>
        <p:pic>
          <p:nvPicPr>
            <p:cNvPr id="72" name="Immagine 71" descr="basket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2258" y="2679031"/>
              <a:ext cx="648000" cy="648000"/>
            </a:xfrm>
            <a:prstGeom prst="rect">
              <a:avLst/>
            </a:prstGeom>
          </p:spPr>
        </p:pic>
        <p:pic>
          <p:nvPicPr>
            <p:cNvPr id="74" name="Immagine 73" descr="basket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3320" y="2679031"/>
              <a:ext cx="621765" cy="621765"/>
            </a:xfrm>
            <a:prstGeom prst="rect">
              <a:avLst/>
            </a:prstGeom>
          </p:spPr>
        </p:pic>
        <p:pic>
          <p:nvPicPr>
            <p:cNvPr id="75" name="Immagine 74" descr="basket3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2258" y="3338912"/>
              <a:ext cx="648000" cy="648000"/>
            </a:xfrm>
            <a:prstGeom prst="rect">
              <a:avLst/>
            </a:prstGeom>
          </p:spPr>
        </p:pic>
        <p:pic>
          <p:nvPicPr>
            <p:cNvPr id="76" name="Immagine 75" descr="basket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231" y="3312677"/>
              <a:ext cx="648000" cy="648000"/>
            </a:xfrm>
            <a:prstGeom prst="rect">
              <a:avLst/>
            </a:prstGeom>
          </p:spPr>
        </p:pic>
      </p:grpSp>
      <p:grpSp>
        <p:nvGrpSpPr>
          <p:cNvPr id="16" name="Gruppo 15"/>
          <p:cNvGrpSpPr/>
          <p:nvPr/>
        </p:nvGrpSpPr>
        <p:grpSpPr>
          <a:xfrm>
            <a:off x="8904646" y="3537063"/>
            <a:ext cx="696554" cy="1815661"/>
            <a:chOff x="7380646" y="2652796"/>
            <a:chExt cx="696554" cy="1361746"/>
          </a:xfrm>
        </p:grpSpPr>
        <p:pic>
          <p:nvPicPr>
            <p:cNvPr id="77" name="Immagine 76" descr="basket1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646" y="2652796"/>
              <a:ext cx="648000" cy="648000"/>
            </a:xfrm>
            <a:prstGeom prst="rect">
              <a:avLst/>
            </a:prstGeom>
          </p:spPr>
        </p:pic>
        <p:pic>
          <p:nvPicPr>
            <p:cNvPr id="78" name="Immagine 77" descr="basket18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200" y="3366542"/>
              <a:ext cx="648000" cy="648000"/>
            </a:xfrm>
            <a:prstGeom prst="rect">
              <a:avLst/>
            </a:prstGeom>
          </p:spPr>
        </p:pic>
      </p:grpSp>
      <p:grpSp>
        <p:nvGrpSpPr>
          <p:cNvPr id="17" name="Gruppo 16"/>
          <p:cNvGrpSpPr/>
          <p:nvPr/>
        </p:nvGrpSpPr>
        <p:grpSpPr>
          <a:xfrm>
            <a:off x="3199336" y="5861136"/>
            <a:ext cx="2564370" cy="897965"/>
            <a:chOff x="1675336" y="4395851"/>
            <a:chExt cx="2564370" cy="673474"/>
          </a:xfrm>
        </p:grpSpPr>
        <p:pic>
          <p:nvPicPr>
            <p:cNvPr id="79" name="Immagine 78" descr="basket10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5706" y="4421325"/>
              <a:ext cx="648000" cy="648000"/>
            </a:xfrm>
            <a:prstGeom prst="rect">
              <a:avLst/>
            </a:prstGeom>
          </p:spPr>
        </p:pic>
        <p:pic>
          <p:nvPicPr>
            <p:cNvPr id="80" name="Immagine 79" descr="basket12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5336" y="4448955"/>
              <a:ext cx="620370" cy="620370"/>
            </a:xfrm>
            <a:prstGeom prst="rect">
              <a:avLst/>
            </a:prstGeom>
          </p:spPr>
        </p:pic>
        <p:pic>
          <p:nvPicPr>
            <p:cNvPr id="81" name="Immagine 80" descr="basket11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3706" y="4421325"/>
              <a:ext cx="648000" cy="648000"/>
            </a:xfrm>
            <a:prstGeom prst="rect">
              <a:avLst/>
            </a:prstGeom>
          </p:spPr>
        </p:pic>
        <p:pic>
          <p:nvPicPr>
            <p:cNvPr id="82" name="Immagine 81" descr="basket14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1706" y="4395851"/>
              <a:ext cx="648000" cy="648000"/>
            </a:xfrm>
            <a:prstGeom prst="rect">
              <a:avLst/>
            </a:prstGeom>
          </p:spPr>
        </p:pic>
      </p:grpSp>
      <p:grpSp>
        <p:nvGrpSpPr>
          <p:cNvPr id="18" name="Gruppo 17"/>
          <p:cNvGrpSpPr/>
          <p:nvPr/>
        </p:nvGrpSpPr>
        <p:grpSpPr>
          <a:xfrm>
            <a:off x="6305982" y="5896116"/>
            <a:ext cx="1269765" cy="924327"/>
            <a:chOff x="4781980" y="4422086"/>
            <a:chExt cx="1269765" cy="693245"/>
          </a:xfrm>
        </p:grpSpPr>
        <p:pic>
          <p:nvPicPr>
            <p:cNvPr id="83" name="Immagine 82" descr="basket6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1980" y="4467331"/>
              <a:ext cx="648000" cy="648000"/>
            </a:xfrm>
            <a:prstGeom prst="rect">
              <a:avLst/>
            </a:prstGeom>
          </p:spPr>
        </p:pic>
        <p:pic>
          <p:nvPicPr>
            <p:cNvPr id="84" name="Immagine 83" descr="basket17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9980" y="4422086"/>
              <a:ext cx="621765" cy="621765"/>
            </a:xfrm>
            <a:prstGeom prst="rect">
              <a:avLst/>
            </a:prstGeom>
          </p:spPr>
        </p:pic>
      </p:grpSp>
      <p:sp>
        <p:nvSpPr>
          <p:cNvPr id="88" name="Ovale 87"/>
          <p:cNvSpPr/>
          <p:nvPr/>
        </p:nvSpPr>
        <p:spPr>
          <a:xfrm>
            <a:off x="2591995" y="1405458"/>
            <a:ext cx="3605491" cy="2030372"/>
          </a:xfrm>
          <a:prstGeom prst="ellipse">
            <a:avLst/>
          </a:prstGeom>
          <a:noFill/>
          <a:ln w="38100" cmpd="sng">
            <a:solidFill>
              <a:schemeClr val="accent1">
                <a:lumMod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9" name="Ovale 88"/>
          <p:cNvSpPr/>
          <p:nvPr/>
        </p:nvSpPr>
        <p:spPr>
          <a:xfrm>
            <a:off x="7262128" y="1326069"/>
            <a:ext cx="2503540" cy="2030372"/>
          </a:xfrm>
          <a:prstGeom prst="ellipse">
            <a:avLst/>
          </a:prstGeom>
          <a:noFill/>
          <a:ln w="38100" cmpd="sng">
            <a:solidFill>
              <a:schemeClr val="accent5">
                <a:lumMod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Ovale 89"/>
          <p:cNvSpPr/>
          <p:nvPr/>
        </p:nvSpPr>
        <p:spPr>
          <a:xfrm>
            <a:off x="8760622" y="3438557"/>
            <a:ext cx="1005047" cy="2030372"/>
          </a:xfrm>
          <a:prstGeom prst="ellipse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1" name="Ovale 90"/>
          <p:cNvSpPr/>
          <p:nvPr/>
        </p:nvSpPr>
        <p:spPr>
          <a:xfrm>
            <a:off x="6695626" y="3435831"/>
            <a:ext cx="1608138" cy="1916893"/>
          </a:xfrm>
          <a:prstGeom prst="ellipse">
            <a:avLst/>
          </a:prstGeom>
          <a:noFill/>
          <a:ln w="3810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2" name="Ovale 91"/>
          <p:cNvSpPr/>
          <p:nvPr/>
        </p:nvSpPr>
        <p:spPr>
          <a:xfrm>
            <a:off x="4238670" y="3435831"/>
            <a:ext cx="2347310" cy="1916893"/>
          </a:xfrm>
          <a:prstGeom prst="ellipse">
            <a:avLst/>
          </a:prstGeom>
          <a:noFill/>
          <a:ln w="38100" cmpd="sng">
            <a:solidFill>
              <a:schemeClr val="accent4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3" name="Ovale 92"/>
          <p:cNvSpPr/>
          <p:nvPr/>
        </p:nvSpPr>
        <p:spPr>
          <a:xfrm>
            <a:off x="1868764" y="3498389"/>
            <a:ext cx="1608138" cy="1916893"/>
          </a:xfrm>
          <a:prstGeom prst="ellipse">
            <a:avLst/>
          </a:prstGeom>
          <a:noFill/>
          <a:ln w="38100" cmpd="sng">
            <a:solidFill>
              <a:schemeClr val="tx2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4" name="Ovale 93"/>
          <p:cNvSpPr/>
          <p:nvPr/>
        </p:nvSpPr>
        <p:spPr>
          <a:xfrm>
            <a:off x="6197485" y="5895101"/>
            <a:ext cx="1608138" cy="925341"/>
          </a:xfrm>
          <a:prstGeom prst="ellipse">
            <a:avLst/>
          </a:prstGeom>
          <a:noFill/>
          <a:ln w="38100" cmpd="sng">
            <a:solidFill>
              <a:schemeClr val="accent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5" name="Ovale 94"/>
          <p:cNvSpPr/>
          <p:nvPr/>
        </p:nvSpPr>
        <p:spPr>
          <a:xfrm>
            <a:off x="3065047" y="5861136"/>
            <a:ext cx="2790769" cy="959307"/>
          </a:xfrm>
          <a:prstGeom prst="ellipse">
            <a:avLst/>
          </a:prstGeom>
          <a:noFill/>
          <a:ln w="38100" cmpd="sng">
            <a:solidFill>
              <a:schemeClr val="accent3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6" name="Connettore 2 95"/>
          <p:cNvCxnSpPr/>
          <p:nvPr/>
        </p:nvCxnSpPr>
        <p:spPr>
          <a:xfrm flipH="1">
            <a:off x="2666092" y="3221097"/>
            <a:ext cx="1331680" cy="412915"/>
          </a:xfrm>
          <a:prstGeom prst="straightConnector1">
            <a:avLst/>
          </a:prstGeom>
          <a:ln w="38100" cmpd="sng">
            <a:solidFill>
              <a:schemeClr val="accent1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nettore 2 96"/>
          <p:cNvCxnSpPr/>
          <p:nvPr/>
        </p:nvCxnSpPr>
        <p:spPr>
          <a:xfrm>
            <a:off x="4467706" y="3205256"/>
            <a:ext cx="896240" cy="321517"/>
          </a:xfrm>
          <a:prstGeom prst="straightConnector1">
            <a:avLst/>
          </a:prstGeom>
          <a:ln w="38100" cmpd="sng">
            <a:solidFill>
              <a:schemeClr val="accent1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Connettore 2 97"/>
          <p:cNvCxnSpPr/>
          <p:nvPr/>
        </p:nvCxnSpPr>
        <p:spPr>
          <a:xfrm flipH="1">
            <a:off x="7428940" y="3184256"/>
            <a:ext cx="874824" cy="384488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nettore 2 98"/>
          <p:cNvCxnSpPr/>
          <p:nvPr/>
        </p:nvCxnSpPr>
        <p:spPr>
          <a:xfrm>
            <a:off x="8760620" y="3184257"/>
            <a:ext cx="474544" cy="31508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Connettore 2 99"/>
          <p:cNvCxnSpPr/>
          <p:nvPr/>
        </p:nvCxnSpPr>
        <p:spPr>
          <a:xfrm flipH="1">
            <a:off x="4392715" y="5189181"/>
            <a:ext cx="722993" cy="742420"/>
          </a:xfrm>
          <a:prstGeom prst="straightConnector1">
            <a:avLst/>
          </a:prstGeom>
          <a:ln w="38100" cmpd="sng">
            <a:solidFill>
              <a:schemeClr val="accent4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nettore 2 100"/>
          <p:cNvCxnSpPr/>
          <p:nvPr/>
        </p:nvCxnSpPr>
        <p:spPr>
          <a:xfrm>
            <a:off x="5763706" y="5189182"/>
            <a:ext cx="1136926" cy="834143"/>
          </a:xfrm>
          <a:prstGeom prst="straightConnector1">
            <a:avLst/>
          </a:prstGeom>
          <a:ln w="38100" cmpd="sng">
            <a:solidFill>
              <a:schemeClr val="accent4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magine 18" descr="bic.png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258" b="93941" l="4291" r="94615">
                        <a14:foregroundMark x1="37040" y1="57041" x2="62128" y2="44596"/>
                        <a14:foregroundMark x1="36471" y1="44596" x2="37040" y2="53821"/>
                        <a14:foregroundMark x1="58581" y1="51856" x2="63529" y2="5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096" y="4982674"/>
            <a:ext cx="1070118" cy="1144459"/>
          </a:xfrm>
          <a:prstGeom prst="rect">
            <a:avLst/>
          </a:prstGeom>
        </p:spPr>
      </p:pic>
      <p:sp>
        <p:nvSpPr>
          <p:cNvPr id="102" name="Ovale 101"/>
          <p:cNvSpPr/>
          <p:nvPr/>
        </p:nvSpPr>
        <p:spPr>
          <a:xfrm>
            <a:off x="1868764" y="3495297"/>
            <a:ext cx="1608138" cy="1916893"/>
          </a:xfrm>
          <a:prstGeom prst="ellipse">
            <a:avLst/>
          </a:prstGeom>
          <a:noFill/>
          <a:ln w="38100" cmpd="sng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3" name="Immagine 102" descr="bic.png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258" b="93941" l="4291" r="94615">
                        <a14:foregroundMark x1="37040" y1="57041" x2="62128" y2="44596"/>
                        <a14:foregroundMark x1="36471" y1="44596" x2="37040" y2="53821"/>
                        <a14:foregroundMark x1="58581" y1="51856" x2="63529" y2="5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772" y="5189181"/>
            <a:ext cx="1070118" cy="1144459"/>
          </a:xfrm>
          <a:prstGeom prst="rect">
            <a:avLst/>
          </a:prstGeom>
        </p:spPr>
      </p:pic>
      <p:sp>
        <p:nvSpPr>
          <p:cNvPr id="104" name="Ovale 103"/>
          <p:cNvSpPr/>
          <p:nvPr/>
        </p:nvSpPr>
        <p:spPr>
          <a:xfrm>
            <a:off x="3060811" y="5853986"/>
            <a:ext cx="2790769" cy="959307"/>
          </a:xfrm>
          <a:prstGeom prst="ellipse">
            <a:avLst/>
          </a:prstGeom>
          <a:noFill/>
          <a:ln w="38100" cmpd="sng">
            <a:solidFill>
              <a:schemeClr val="accent3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5" name="Immagine 104" descr="bic.png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258" b="93941" l="4291" r="94615">
                        <a14:foregroundMark x1="37040" y1="57041" x2="62128" y2="44596"/>
                        <a14:foregroundMark x1="36471" y1="44596" x2="37040" y2="53821"/>
                        <a14:foregroundMark x1="58581" y1="51856" x2="63529" y2="5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911" y="5761410"/>
            <a:ext cx="1070118" cy="1144459"/>
          </a:xfrm>
          <a:prstGeom prst="rect">
            <a:avLst/>
          </a:prstGeom>
        </p:spPr>
      </p:pic>
      <p:sp>
        <p:nvSpPr>
          <p:cNvPr id="106" name="Ovale 105"/>
          <p:cNvSpPr/>
          <p:nvPr/>
        </p:nvSpPr>
        <p:spPr>
          <a:xfrm>
            <a:off x="6197484" y="5890531"/>
            <a:ext cx="1608138" cy="925341"/>
          </a:xfrm>
          <a:prstGeom prst="ellipse">
            <a:avLst/>
          </a:prstGeom>
          <a:noFill/>
          <a:ln w="38100" cmpd="sng">
            <a:solidFill>
              <a:schemeClr val="accent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7" name="Immagine 106" descr="bic.png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258" b="93941" l="4291" r="94615">
                        <a14:foregroundMark x1="37040" y1="57041" x2="62128" y2="44596"/>
                        <a14:foregroundMark x1="36471" y1="44596" x2="37040" y2="53821"/>
                        <a14:foregroundMark x1="58581" y1="51856" x2="63529" y2="5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218" y="4896700"/>
            <a:ext cx="1070118" cy="1144459"/>
          </a:xfrm>
          <a:prstGeom prst="rect">
            <a:avLst/>
          </a:prstGeom>
        </p:spPr>
      </p:pic>
      <p:sp>
        <p:nvSpPr>
          <p:cNvPr id="108" name="Ovale 107"/>
          <p:cNvSpPr/>
          <p:nvPr/>
        </p:nvSpPr>
        <p:spPr>
          <a:xfrm>
            <a:off x="6692697" y="3431948"/>
            <a:ext cx="1608138" cy="1916893"/>
          </a:xfrm>
          <a:prstGeom prst="ellipse">
            <a:avLst/>
          </a:prstGeom>
          <a:noFill/>
          <a:ln w="38100" cmpd="sng">
            <a:solidFill>
              <a:schemeClr val="accent5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9" name="Immagine 108" descr="bic.png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258" b="93941" l="4291" r="94615">
                        <a14:foregroundMark x1="37040" y1="57041" x2="62128" y2="44596"/>
                        <a14:foregroundMark x1="36471" y1="44596" x2="37040" y2="53821"/>
                        <a14:foregroundMark x1="58581" y1="51856" x2="63529" y2="572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404" y="4994570"/>
            <a:ext cx="1070118" cy="1144459"/>
          </a:xfrm>
          <a:prstGeom prst="rect">
            <a:avLst/>
          </a:prstGeom>
        </p:spPr>
      </p:pic>
      <p:sp>
        <p:nvSpPr>
          <p:cNvPr id="110" name="Ovale 109"/>
          <p:cNvSpPr/>
          <p:nvPr/>
        </p:nvSpPr>
        <p:spPr>
          <a:xfrm>
            <a:off x="8760623" y="3435830"/>
            <a:ext cx="1005047" cy="2030372"/>
          </a:xfrm>
          <a:prstGeom prst="ellipse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23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2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02" grpId="0" animBg="1"/>
      <p:bldP spid="104" grpId="0" animBg="1"/>
      <p:bldP spid="106" grpId="0" animBg="1"/>
      <p:bldP spid="108" grpId="0" animBg="1"/>
      <p:bldP spid="1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How It Works 3/3</a:t>
            </a:r>
          </a:p>
        </p:txBody>
      </p:sp>
      <p:sp>
        <p:nvSpPr>
          <p:cNvPr id="10" name="Segnaposto contenuto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Clusters</a:t>
            </a:r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r>
              <a:rPr lang="en-US" noProof="0" dirty="0"/>
              <a:t>Representative Baskets</a:t>
            </a:r>
          </a:p>
        </p:txBody>
      </p:sp>
      <p:grpSp>
        <p:nvGrpSpPr>
          <p:cNvPr id="3" name="Gruppo 2"/>
          <p:cNvGrpSpPr/>
          <p:nvPr/>
        </p:nvGrpSpPr>
        <p:grpSpPr>
          <a:xfrm>
            <a:off x="3535572" y="1477256"/>
            <a:ext cx="1608138" cy="1916893"/>
            <a:chOff x="450458" y="1242756"/>
            <a:chExt cx="1608138" cy="1437670"/>
          </a:xfrm>
        </p:grpSpPr>
        <p:grpSp>
          <p:nvGrpSpPr>
            <p:cNvPr id="47" name="Gruppo 46"/>
            <p:cNvGrpSpPr/>
            <p:nvPr/>
          </p:nvGrpSpPr>
          <p:grpSpPr>
            <a:xfrm>
              <a:off x="606527" y="1313591"/>
              <a:ext cx="1302742" cy="1307881"/>
              <a:chOff x="494091" y="2664677"/>
              <a:chExt cx="1302742" cy="1307881"/>
            </a:xfrm>
          </p:grpSpPr>
          <p:pic>
            <p:nvPicPr>
              <p:cNvPr id="50" name="Immagine 49" descr="basket13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60714" y="3336439"/>
                <a:ext cx="636119" cy="636119"/>
              </a:xfrm>
              <a:prstGeom prst="rect">
                <a:avLst/>
              </a:prstGeom>
            </p:spPr>
          </p:pic>
          <p:pic>
            <p:nvPicPr>
              <p:cNvPr id="53" name="Immagine 52" descr="basket8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091" y="3324558"/>
                <a:ext cx="648000" cy="648000"/>
              </a:xfrm>
              <a:prstGeom prst="rect">
                <a:avLst/>
              </a:prstGeom>
            </p:spPr>
          </p:pic>
          <p:pic>
            <p:nvPicPr>
              <p:cNvPr id="55" name="Immagine 54" descr="basket9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8833" y="2676558"/>
                <a:ext cx="648000" cy="648000"/>
              </a:xfrm>
              <a:prstGeom prst="rect">
                <a:avLst/>
              </a:prstGeom>
            </p:spPr>
          </p:pic>
          <p:pic>
            <p:nvPicPr>
              <p:cNvPr id="68" name="Immagine 67" descr="basket7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833" y="2664677"/>
                <a:ext cx="648000" cy="648000"/>
              </a:xfrm>
              <a:prstGeom prst="rect">
                <a:avLst/>
              </a:prstGeom>
            </p:spPr>
          </p:pic>
        </p:grpSp>
        <p:sp>
          <p:nvSpPr>
            <p:cNvPr id="69" name="Ovale 68"/>
            <p:cNvSpPr/>
            <p:nvPr/>
          </p:nvSpPr>
          <p:spPr>
            <a:xfrm>
              <a:off x="450458" y="1242756"/>
              <a:ext cx="1608138" cy="1437670"/>
            </a:xfrm>
            <a:prstGeom prst="ellipse">
              <a:avLst/>
            </a:prstGeom>
            <a:noFill/>
            <a:ln w="38100" cmpd="sng">
              <a:solidFill>
                <a:schemeClr val="tx2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8031615" y="1514096"/>
            <a:ext cx="1608138" cy="1916893"/>
            <a:chOff x="5827166" y="1137685"/>
            <a:chExt cx="1608138" cy="1437670"/>
          </a:xfrm>
        </p:grpSpPr>
        <p:grpSp>
          <p:nvGrpSpPr>
            <p:cNvPr id="82" name="Gruppo 81"/>
            <p:cNvGrpSpPr/>
            <p:nvPr/>
          </p:nvGrpSpPr>
          <p:grpSpPr>
            <a:xfrm>
              <a:off x="5971789" y="1242756"/>
              <a:ext cx="1316938" cy="1307881"/>
              <a:chOff x="5313320" y="2679031"/>
              <a:chExt cx="1316938" cy="1307881"/>
            </a:xfrm>
          </p:grpSpPr>
          <p:pic>
            <p:nvPicPr>
              <p:cNvPr id="83" name="Immagine 82" descr="basket2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82258" y="2679031"/>
                <a:ext cx="648000" cy="648000"/>
              </a:xfrm>
              <a:prstGeom prst="rect">
                <a:avLst/>
              </a:prstGeom>
            </p:spPr>
          </p:pic>
          <p:pic>
            <p:nvPicPr>
              <p:cNvPr id="85" name="Immagine 84" descr="basket4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3320" y="2679031"/>
                <a:ext cx="621765" cy="621765"/>
              </a:xfrm>
              <a:prstGeom prst="rect">
                <a:avLst/>
              </a:prstGeom>
            </p:spPr>
          </p:pic>
          <p:pic>
            <p:nvPicPr>
              <p:cNvPr id="86" name="Immagine 85" descr="basket3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82258" y="3338912"/>
                <a:ext cx="648000" cy="648000"/>
              </a:xfrm>
              <a:prstGeom prst="rect">
                <a:avLst/>
              </a:prstGeom>
            </p:spPr>
          </p:pic>
          <p:pic>
            <p:nvPicPr>
              <p:cNvPr id="90" name="Immagine 89" descr="basket5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231" y="3312677"/>
                <a:ext cx="648000" cy="648000"/>
              </a:xfrm>
              <a:prstGeom prst="rect">
                <a:avLst/>
              </a:prstGeom>
            </p:spPr>
          </p:pic>
        </p:grpSp>
        <p:sp>
          <p:nvSpPr>
            <p:cNvPr id="91" name="Ovale 90"/>
            <p:cNvSpPr/>
            <p:nvPr/>
          </p:nvSpPr>
          <p:spPr>
            <a:xfrm>
              <a:off x="5827166" y="1137685"/>
              <a:ext cx="1608138" cy="1437670"/>
            </a:xfrm>
            <a:prstGeom prst="ellipse">
              <a:avLst/>
            </a:prstGeom>
            <a:noFill/>
            <a:ln w="38100" cmpd="sng">
              <a:solidFill>
                <a:schemeClr val="accent5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92" name="Gruppo 91"/>
          <p:cNvGrpSpPr/>
          <p:nvPr/>
        </p:nvGrpSpPr>
        <p:grpSpPr>
          <a:xfrm>
            <a:off x="6059941" y="4537427"/>
            <a:ext cx="1180989" cy="1502605"/>
            <a:chOff x="7041784" y="1813867"/>
            <a:chExt cx="1462396" cy="1252044"/>
          </a:xfrm>
        </p:grpSpPr>
        <p:pic>
          <p:nvPicPr>
            <p:cNvPr id="93" name="Immagine 92" descr="item13.png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7791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2872" y="1813867"/>
              <a:ext cx="511308" cy="494073"/>
            </a:xfrm>
            <a:prstGeom prst="rect">
              <a:avLst/>
            </a:prstGeom>
          </p:spPr>
        </p:pic>
        <p:pic>
          <p:nvPicPr>
            <p:cNvPr id="94" name="Immagine 93" descr="item12.png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8140" b="90000" l="10000" r="90000">
                          <a14:foregroundMark x1="48989" y1="17093" x2="46180" y2="37791"/>
                          <a14:foregroundMark x1="52022" y1="15000" x2="52022" y2="15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0051" y="1813867"/>
              <a:ext cx="589746" cy="569867"/>
            </a:xfrm>
            <a:prstGeom prst="rect">
              <a:avLst/>
            </a:prstGeom>
          </p:spPr>
        </p:pic>
        <p:pic>
          <p:nvPicPr>
            <p:cNvPr id="95" name="Immagine 94" descr="item15.png"/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124" r="94944">
                          <a14:foregroundMark x1="42921" y1="24419" x2="74045" y2="379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36460">
              <a:off x="7327625" y="1821423"/>
              <a:ext cx="540836" cy="522606"/>
            </a:xfrm>
            <a:prstGeom prst="rect">
              <a:avLst/>
            </a:prstGeom>
          </p:spPr>
        </p:pic>
        <p:pic>
          <p:nvPicPr>
            <p:cNvPr id="96" name="Immagine 95" descr="carrello12.png"/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5000" b="96778" l="2984" r="927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1784" y="1885995"/>
              <a:ext cx="1449985" cy="1179916"/>
            </a:xfrm>
            <a:prstGeom prst="rect">
              <a:avLst/>
            </a:prstGeom>
          </p:spPr>
        </p:pic>
      </p:grpSp>
      <p:grpSp>
        <p:nvGrpSpPr>
          <p:cNvPr id="97" name="Gruppo 96"/>
          <p:cNvGrpSpPr/>
          <p:nvPr/>
        </p:nvGrpSpPr>
        <p:grpSpPr>
          <a:xfrm>
            <a:off x="3694587" y="4496239"/>
            <a:ext cx="1292519" cy="1420168"/>
            <a:chOff x="7529233" y="3661587"/>
            <a:chExt cx="1502087" cy="1209359"/>
          </a:xfrm>
        </p:grpSpPr>
        <p:pic>
          <p:nvPicPr>
            <p:cNvPr id="98" name="Immagine 97" descr="item10.png"/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256" b="97442" l="10000" r="90000">
                          <a14:foregroundMark x1="46742" y1="5698" x2="54607" y2="108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28857">
              <a:off x="8307557" y="3661587"/>
              <a:ext cx="723763" cy="699367"/>
            </a:xfrm>
            <a:prstGeom prst="rect">
              <a:avLst/>
            </a:prstGeom>
          </p:spPr>
        </p:pic>
        <p:pic>
          <p:nvPicPr>
            <p:cNvPr id="99" name="Immagine 98" descr="item16.png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3779" y="3669658"/>
              <a:ext cx="572245" cy="552956"/>
            </a:xfrm>
            <a:prstGeom prst="rect">
              <a:avLst/>
            </a:prstGeom>
          </p:spPr>
        </p:pic>
        <p:pic>
          <p:nvPicPr>
            <p:cNvPr id="100" name="Immagine 99" descr="item14.png"/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10000" b="90000" l="10000" r="94944">
                          <a14:foregroundMark x1="91910" y1="24535" x2="77191" y2="78953"/>
                          <a14:foregroundMark x1="72022" y1="32558" x2="45843" y2="89070"/>
                          <a14:foregroundMark x1="25730" y1="30000" x2="57416" y2="284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4744" y="3730788"/>
              <a:ext cx="422605" cy="408360"/>
            </a:xfrm>
            <a:prstGeom prst="rect">
              <a:avLst/>
            </a:prstGeom>
          </p:spPr>
        </p:pic>
        <p:pic>
          <p:nvPicPr>
            <p:cNvPr id="101" name="Immagine 100" descr="item4.png"/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5413" y="3696660"/>
              <a:ext cx="516356" cy="498951"/>
            </a:xfrm>
            <a:prstGeom prst="rect">
              <a:avLst/>
            </a:prstGeom>
          </p:spPr>
        </p:pic>
        <p:pic>
          <p:nvPicPr>
            <p:cNvPr id="102" name="Immagine 101" descr="carrello7.png"/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4889" b="96778" l="2984" r="943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9233" y="3730788"/>
              <a:ext cx="1401128" cy="1140158"/>
            </a:xfrm>
            <a:prstGeom prst="rect">
              <a:avLst/>
            </a:prstGeom>
          </p:spPr>
        </p:pic>
      </p:grpSp>
      <p:grpSp>
        <p:nvGrpSpPr>
          <p:cNvPr id="103" name="Gruppo 102"/>
          <p:cNvGrpSpPr/>
          <p:nvPr/>
        </p:nvGrpSpPr>
        <p:grpSpPr>
          <a:xfrm>
            <a:off x="8298033" y="4537425"/>
            <a:ext cx="1165456" cy="1513184"/>
            <a:chOff x="1959254" y="2895911"/>
            <a:chExt cx="1449985" cy="1411955"/>
          </a:xfrm>
        </p:grpSpPr>
        <p:pic>
          <p:nvPicPr>
            <p:cNvPr id="104" name="Immagine 103" descr="item4.png"/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85437">
              <a:off x="1984003" y="2899040"/>
              <a:ext cx="704360" cy="680618"/>
            </a:xfrm>
            <a:prstGeom prst="rect">
              <a:avLst/>
            </a:prstGeom>
          </p:spPr>
        </p:pic>
        <p:pic>
          <p:nvPicPr>
            <p:cNvPr id="105" name="Immagine 104" descr="item11.png"/>
            <p:cNvPicPr>
              <a:picLocks noChangeAspect="1"/>
            </p:cNvPicPr>
            <p:nvPr/>
          </p:nvPicPr>
          <p:blipFill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ackgroundRemoval t="4302" b="90000" l="10000" r="90000">
                          <a14:foregroundMark x1="53034" y1="8953" x2="42135" y2="358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259" y="2895911"/>
              <a:ext cx="613453" cy="592775"/>
            </a:xfrm>
            <a:prstGeom prst="rect">
              <a:avLst/>
            </a:prstGeom>
          </p:spPr>
        </p:pic>
        <p:pic>
          <p:nvPicPr>
            <p:cNvPr id="106" name="Immagine 105" descr="item8.png"/>
            <p:cNvPicPr>
              <a:picLocks noChangeAspect="1"/>
            </p:cNvPicPr>
            <p:nvPr/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ackgroundRemoval t="10000" b="90000" l="6067" r="90000">
                          <a14:foregroundMark x1="26292" y1="33953" x2="24157" y2="57442"/>
                          <a14:foregroundMark x1="73258" y1="35698" x2="73258" y2="591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48762">
              <a:off x="2595092" y="2940822"/>
              <a:ext cx="750441" cy="725147"/>
            </a:xfrm>
            <a:prstGeom prst="rect">
              <a:avLst/>
            </a:prstGeom>
          </p:spPr>
        </p:pic>
        <p:pic>
          <p:nvPicPr>
            <p:cNvPr id="107" name="Immagine 106" descr="carrello3.png"/>
            <p:cNvPicPr>
              <a:picLocks noChangeAspect="1"/>
            </p:cNvPicPr>
            <p:nvPr/>
          </p:nvPicPr>
          <p:blipFill>
            <a:blip r:embed="rId32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1333" b="94556" l="1447" r="95750">
                          <a14:backgroundMark x1="70344" y1="85444" x2="70344" y2="854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254" y="3127951"/>
              <a:ext cx="1449985" cy="1179915"/>
            </a:xfrm>
            <a:prstGeom prst="rect">
              <a:avLst/>
            </a:prstGeom>
          </p:spPr>
        </p:pic>
      </p:grpSp>
      <p:grpSp>
        <p:nvGrpSpPr>
          <p:cNvPr id="9" name="Gruppo 8"/>
          <p:cNvGrpSpPr/>
          <p:nvPr/>
        </p:nvGrpSpPr>
        <p:grpSpPr>
          <a:xfrm>
            <a:off x="5942757" y="1477256"/>
            <a:ext cx="1608138" cy="1916893"/>
            <a:chOff x="4087952" y="642390"/>
            <a:chExt cx="1608138" cy="1437670"/>
          </a:xfrm>
        </p:grpSpPr>
        <p:grpSp>
          <p:nvGrpSpPr>
            <p:cNvPr id="8" name="Gruppo 7"/>
            <p:cNvGrpSpPr/>
            <p:nvPr/>
          </p:nvGrpSpPr>
          <p:grpSpPr>
            <a:xfrm>
              <a:off x="4236930" y="713225"/>
              <a:ext cx="1303091" cy="1296000"/>
              <a:chOff x="4236930" y="713225"/>
              <a:chExt cx="1303091" cy="1296000"/>
            </a:xfrm>
          </p:grpSpPr>
          <p:pic>
            <p:nvPicPr>
              <p:cNvPr id="71" name="Immagine 70" descr="basket10.png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84930" y="1361225"/>
                <a:ext cx="648000" cy="648000"/>
              </a:xfrm>
              <a:prstGeom prst="rect">
                <a:avLst/>
              </a:prstGeom>
            </p:spPr>
          </p:pic>
          <p:pic>
            <p:nvPicPr>
              <p:cNvPr id="72" name="Immagine 71" descr="basket12.png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4560" y="1388855"/>
                <a:ext cx="620370" cy="620370"/>
              </a:xfrm>
              <a:prstGeom prst="rect">
                <a:avLst/>
              </a:prstGeom>
            </p:spPr>
          </p:pic>
          <p:pic>
            <p:nvPicPr>
              <p:cNvPr id="74" name="Immagine 73" descr="basket11.png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6930" y="713225"/>
                <a:ext cx="648000" cy="648000"/>
              </a:xfrm>
              <a:prstGeom prst="rect">
                <a:avLst/>
              </a:prstGeom>
            </p:spPr>
          </p:pic>
          <p:pic>
            <p:nvPicPr>
              <p:cNvPr id="75" name="Immagine 74" descr="basket14.png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2021" y="713225"/>
                <a:ext cx="648000" cy="648000"/>
              </a:xfrm>
              <a:prstGeom prst="rect">
                <a:avLst/>
              </a:prstGeom>
            </p:spPr>
          </p:pic>
        </p:grpSp>
        <p:sp>
          <p:nvSpPr>
            <p:cNvPr id="108" name="Ovale 107"/>
            <p:cNvSpPr/>
            <p:nvPr/>
          </p:nvSpPr>
          <p:spPr>
            <a:xfrm>
              <a:off x="4087952" y="642390"/>
              <a:ext cx="1608138" cy="1437670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cxnSp>
        <p:nvCxnSpPr>
          <p:cNvPr id="11" name="Connettore 7 10"/>
          <p:cNvCxnSpPr>
            <a:stCxn id="69" idx="6"/>
            <a:endCxn id="98" idx="3"/>
          </p:cNvCxnSpPr>
          <p:nvPr/>
        </p:nvCxnSpPr>
        <p:spPr>
          <a:xfrm flipH="1">
            <a:off x="4975806" y="2435703"/>
            <a:ext cx="167904" cy="2581997"/>
          </a:xfrm>
          <a:prstGeom prst="curvedConnector3">
            <a:avLst>
              <a:gd name="adj1" fmla="val -375593"/>
            </a:avLst>
          </a:prstGeom>
          <a:ln w="38100">
            <a:solidFill>
              <a:schemeClr val="accent1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7 45"/>
          <p:cNvCxnSpPr>
            <a:stCxn id="108" idx="6"/>
            <a:endCxn id="96" idx="3"/>
          </p:cNvCxnSpPr>
          <p:nvPr/>
        </p:nvCxnSpPr>
        <p:spPr>
          <a:xfrm flipH="1">
            <a:off x="7230905" y="2435702"/>
            <a:ext cx="319990" cy="2896308"/>
          </a:xfrm>
          <a:prstGeom prst="curvedConnector3">
            <a:avLst>
              <a:gd name="adj1" fmla="val -177092"/>
            </a:avLst>
          </a:prstGeom>
          <a:ln w="38100">
            <a:solidFill>
              <a:schemeClr val="accent3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7 47"/>
          <p:cNvCxnSpPr>
            <a:stCxn id="91" idx="6"/>
            <a:endCxn id="107" idx="3"/>
          </p:cNvCxnSpPr>
          <p:nvPr/>
        </p:nvCxnSpPr>
        <p:spPr>
          <a:xfrm flipH="1">
            <a:off x="9463489" y="2472543"/>
            <a:ext cx="176264" cy="2945815"/>
          </a:xfrm>
          <a:prstGeom prst="curvedConnector3">
            <a:avLst>
              <a:gd name="adj1" fmla="val -362962"/>
            </a:avLst>
          </a:prstGeom>
          <a:ln w="38100">
            <a:solidFill>
              <a:schemeClr val="accent5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168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TX-Means Algorithm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TXMEANS(B: baskets):</a:t>
            </a:r>
          </a:p>
          <a:p>
            <a:pPr marL="285750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 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&lt;--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 </a:t>
            </a: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GETREPR</a:t>
            </a:r>
            <a:r>
              <a:rPr lang="en-US" sz="1800" b="1" dirty="0">
                <a:solidFill>
                  <a:schemeClr val="accent1"/>
                </a:solidFill>
                <a:latin typeface="Courier"/>
                <a:cs typeface="Courier"/>
              </a:rPr>
              <a:t>(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b="1" dirty="0">
                <a:solidFill>
                  <a:srgbClr val="073779"/>
                </a:solidFill>
                <a:latin typeface="Courier"/>
                <a:cs typeface="Courier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 marL="285750" indent="-285750"/>
            <a:r>
              <a:rPr lang="en-US" sz="1800" dirty="0" err="1">
                <a:solidFill>
                  <a:srgbClr val="7F4000"/>
                </a:solidFill>
                <a:latin typeface="Courier"/>
                <a:cs typeface="Courier"/>
              </a:rPr>
              <a:t>Q</a:t>
            </a:r>
            <a:r>
              <a:rPr lang="en-US" sz="1800" dirty="0" err="1">
                <a:latin typeface="Courier"/>
                <a:cs typeface="Courier"/>
              </a:rPr>
              <a:t>.push</a:t>
            </a:r>
            <a:r>
              <a:rPr lang="en-US" sz="1800" dirty="0">
                <a:latin typeface="Courier"/>
                <a:cs typeface="Courier"/>
              </a:rPr>
              <a:t>(</a:t>
            </a:r>
            <a:r>
              <a:rPr lang="en-US" sz="1800" dirty="0" err="1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dirty="0" err="1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r</a:t>
            </a:r>
            <a:r>
              <a:rPr lang="en-US" sz="1800" dirty="0">
                <a:latin typeface="Courier"/>
                <a:cs typeface="Courier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 </a:t>
            </a:r>
          </a:p>
          <a:p>
            <a:pPr marL="285750" indent="-285750"/>
            <a:r>
              <a:rPr lang="en-US" sz="1800" dirty="0">
                <a:solidFill>
                  <a:srgbClr val="00B050"/>
                </a:solidFill>
                <a:latin typeface="Courier"/>
                <a:cs typeface="Courier"/>
              </a:rPr>
              <a:t>While</a:t>
            </a:r>
            <a:r>
              <a:rPr lang="en-US" sz="1800" dirty="0">
                <a:latin typeface="Courier"/>
                <a:cs typeface="Courier"/>
              </a:rPr>
              <a:t> there is a cluster </a:t>
            </a:r>
            <a:r>
              <a:rPr lang="en-US" sz="180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B</a:t>
            </a:r>
            <a:r>
              <a:rPr lang="en-US" sz="1800" dirty="0" err="1">
                <a:latin typeface="Courier"/>
                <a:cs typeface="Courier"/>
              </a:rPr>
              <a:t>,</a:t>
            </a:r>
            <a:r>
              <a:rPr lang="en-US" sz="180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r</a:t>
            </a:r>
            <a:r>
              <a:rPr lang="en-US" sz="1800" dirty="0">
                <a:latin typeface="Courier"/>
                <a:cs typeface="Courier"/>
              </a:rPr>
              <a:t> to split in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Q</a:t>
            </a:r>
            <a:r>
              <a:rPr lang="en-US" sz="1800" dirty="0">
                <a:latin typeface="Courier"/>
                <a:cs typeface="Courier"/>
              </a:rPr>
              <a:t>:</a:t>
            </a:r>
          </a:p>
          <a:p>
            <a:pPr marL="582930" lvl="1" indent="-285750"/>
            <a:r>
              <a:rPr lang="en-US" sz="1800" dirty="0">
                <a:latin typeface="Courier"/>
                <a:cs typeface="Courier"/>
              </a:rPr>
              <a:t>Remove common items from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solidFill>
                <a:srgbClr val="7F4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B1</a:t>
            </a:r>
            <a:r>
              <a:rPr lang="en-US" sz="1800" dirty="0">
                <a:latin typeface="Courier"/>
                <a:cs typeface="Courier"/>
              </a:rPr>
              <a:t>,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B2</a:t>
            </a:r>
            <a:r>
              <a:rPr lang="en-US" sz="1800" dirty="0"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 r1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 r2</a:t>
            </a:r>
            <a:r>
              <a:rPr lang="en-US" sz="1800" dirty="0">
                <a:latin typeface="Courier"/>
                <a:cs typeface="Courier"/>
              </a:rPr>
              <a:t> &lt;-- </a:t>
            </a: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BISECTBASKET</a:t>
            </a:r>
            <a:r>
              <a:rPr lang="en-US" sz="1800" b="1" dirty="0">
                <a:solidFill>
                  <a:schemeClr val="accent1"/>
                </a:solidFill>
                <a:latin typeface="Courier"/>
                <a:cs typeface="Courier"/>
              </a:rPr>
              <a:t>(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b="1" dirty="0">
                <a:solidFill>
                  <a:schemeClr val="accent1"/>
                </a:solidFill>
                <a:latin typeface="Courier"/>
                <a:cs typeface="Courier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b="1" dirty="0">
              <a:solidFill>
                <a:schemeClr val="accent1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If</a:t>
            </a:r>
            <a:r>
              <a:rPr lang="en-US" sz="1800" dirty="0"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BIC</a:t>
            </a:r>
            <a:r>
              <a:rPr lang="en-US" sz="1800" dirty="0">
                <a:solidFill>
                  <a:schemeClr val="accent5"/>
                </a:solidFill>
                <a:latin typeface="Courier"/>
                <a:cs typeface="Courier"/>
              </a:rPr>
              <a:t>(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B1</a:t>
            </a:r>
            <a:r>
              <a:rPr lang="en-US" sz="1800" dirty="0"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B2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r2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) </a:t>
            </a:r>
            <a:r>
              <a:rPr lang="en-US" sz="1800" dirty="0">
                <a:latin typeface="Courier"/>
                <a:cs typeface="Courier"/>
              </a:rPr>
              <a:t>&gt;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 BIC(</a:t>
            </a:r>
            <a:r>
              <a:rPr lang="en-US" sz="1800" dirty="0" err="1">
                <a:solidFill>
                  <a:srgbClr val="7F5D00"/>
                </a:solidFill>
                <a:latin typeface="Courier"/>
                <a:cs typeface="Courier"/>
              </a:rPr>
              <a:t>B</a:t>
            </a:r>
            <a:r>
              <a:rPr lang="en-US" sz="1800" dirty="0" err="1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 err="1">
                <a:solidFill>
                  <a:srgbClr val="7F5D00"/>
                </a:solidFill>
                <a:latin typeface="Courier"/>
                <a:cs typeface="Courier"/>
              </a:rPr>
              <a:t>r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)</a:t>
            </a:r>
            <a:r>
              <a:rPr lang="en-US" sz="1800" dirty="0"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00B050"/>
                </a:solidFill>
                <a:latin typeface="Courier"/>
              </a:rPr>
              <a:t>Then</a:t>
            </a:r>
            <a:r>
              <a:rPr lang="en-US" sz="1800" dirty="0">
                <a:latin typeface="Courier"/>
                <a:cs typeface="Courier"/>
              </a:rPr>
              <a:t>:</a:t>
            </a:r>
            <a:r>
              <a:rPr lang="en-US" sz="1800" dirty="0">
                <a:solidFill>
                  <a:srgbClr val="008000"/>
                </a:solidFill>
                <a:latin typeface="Courier"/>
                <a:cs typeface="Courier"/>
              </a:rPr>
              <a:t> </a:t>
            </a:r>
          </a:p>
          <a:p>
            <a:pPr marL="948690" lvl="2" indent="-285750"/>
            <a:r>
              <a:rPr lang="en-US" noProof="0" dirty="0">
                <a:latin typeface="Courier"/>
                <a:cs typeface="Courier"/>
              </a:rPr>
              <a:t>add </a:t>
            </a:r>
            <a:r>
              <a:rPr lang="en-US" noProof="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B1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B2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r1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r2</a:t>
            </a:r>
            <a:r>
              <a:rPr lang="en-US" noProof="0" dirty="0">
                <a:latin typeface="Courier"/>
                <a:cs typeface="Courier"/>
              </a:rPr>
              <a:t> to the clusters to split 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Q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noProof="0" dirty="0"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Else</a:t>
            </a:r>
            <a:r>
              <a:rPr lang="en-US" sz="1800" dirty="0">
                <a:solidFill>
                  <a:srgbClr val="008000"/>
                </a:solidFill>
                <a:latin typeface="Courier"/>
                <a:cs typeface="Courier"/>
              </a:rPr>
              <a:t> </a:t>
            </a:r>
          </a:p>
          <a:p>
            <a:pPr marL="948690" lvl="2" indent="-285750"/>
            <a:r>
              <a:rPr lang="en-US" noProof="0" dirty="0">
                <a:latin typeface="Courier"/>
                <a:cs typeface="Courier"/>
              </a:rPr>
              <a:t>add </a:t>
            </a:r>
            <a:r>
              <a:rPr lang="en-US" noProof="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B</a:t>
            </a:r>
            <a:r>
              <a:rPr lang="en-US" noProof="0" dirty="0" err="1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noProof="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r</a:t>
            </a:r>
            <a:r>
              <a:rPr lang="en-US" noProof="0" dirty="0">
                <a:latin typeface="Courier"/>
                <a:cs typeface="Courier"/>
              </a:rPr>
              <a:t> to the clustering result </a:t>
            </a:r>
            <a:r>
              <a:rPr lang="en-US" dirty="0">
                <a:solidFill>
                  <a:srgbClr val="7F4000"/>
                </a:solidFill>
                <a:latin typeface="Courier"/>
                <a:cs typeface="Courier"/>
              </a:rPr>
              <a:t>C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noProof="0" dirty="0">
              <a:solidFill>
                <a:schemeClr val="accent6">
                  <a:lumMod val="50000"/>
                </a:schemeClr>
              </a:solidFill>
              <a:latin typeface="Courier"/>
              <a:cs typeface="Courier"/>
            </a:endParaRPr>
          </a:p>
          <a:p>
            <a:pPr marL="285750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Return</a:t>
            </a:r>
            <a:r>
              <a:rPr lang="en-US" sz="1800" dirty="0"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C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solidFill>
                <a:srgbClr val="7F4000"/>
              </a:solidFill>
              <a:latin typeface="Courier"/>
              <a:cs typeface="Courier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109003" y="3632928"/>
            <a:ext cx="1003370" cy="584776"/>
          </a:xfrm>
          <a:prstGeom prst="rect">
            <a:avLst/>
          </a:prstGeom>
          <a:noFill/>
          <a:ln>
            <a:solidFill>
              <a:srgbClr val="93A2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stopping criterion</a:t>
            </a:r>
          </a:p>
        </p:txBody>
      </p:sp>
      <p:cxnSp>
        <p:nvCxnSpPr>
          <p:cNvPr id="6" name="Connettore 2 5"/>
          <p:cNvCxnSpPr>
            <a:stCxn id="5" idx="1"/>
          </p:cNvCxnSpPr>
          <p:nvPr/>
        </p:nvCxnSpPr>
        <p:spPr>
          <a:xfrm flipH="1">
            <a:off x="6480593" y="3925316"/>
            <a:ext cx="1628410" cy="974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flipH="1">
            <a:off x="3643677" y="2381263"/>
            <a:ext cx="11517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4846233" y="2088875"/>
            <a:ext cx="1634360" cy="5847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representative basket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8058203" y="2853227"/>
            <a:ext cx="1003370" cy="584776"/>
          </a:xfrm>
          <a:prstGeom prst="rect">
            <a:avLst/>
          </a:prstGeom>
          <a:noFill/>
          <a:ln>
            <a:solidFill>
              <a:srgbClr val="93A2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bisecting schema</a:t>
            </a:r>
          </a:p>
        </p:txBody>
      </p:sp>
      <p:cxnSp>
        <p:nvCxnSpPr>
          <p:cNvPr id="17" name="Connettore 2 16"/>
          <p:cNvCxnSpPr>
            <a:stCxn id="16" idx="1"/>
          </p:cNvCxnSpPr>
          <p:nvPr/>
        </p:nvCxnSpPr>
        <p:spPr>
          <a:xfrm flipH="1">
            <a:off x="6356219" y="3145616"/>
            <a:ext cx="1701984" cy="4873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279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900" dirty="0"/>
              <a:t>Bisecting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BISECTBASKET(B: baskets):</a:t>
            </a:r>
          </a:p>
          <a:p>
            <a:pPr marL="285750" indent="-285750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SSE </a:t>
            </a:r>
            <a:r>
              <a:rPr lang="en-US" sz="1800" dirty="0">
                <a:latin typeface="Courier"/>
                <a:cs typeface="Courier"/>
              </a:rPr>
              <a:t>&lt;-- </a:t>
            </a:r>
            <a:r>
              <a:rPr lang="en-US" sz="180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inf</a:t>
            </a:r>
            <a:r>
              <a:rPr lang="en-US" sz="1800" dirty="0">
                <a:latin typeface="Courier"/>
                <a:cs typeface="Courier"/>
              </a:rPr>
              <a:t>; </a:t>
            </a:r>
          </a:p>
          <a:p>
            <a:pPr marL="285750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r2 </a:t>
            </a:r>
            <a:r>
              <a:rPr lang="en-US" sz="1800" dirty="0">
                <a:latin typeface="Courier"/>
                <a:cs typeface="Courier"/>
              </a:rPr>
              <a:t>&lt;-- select random initial baskets in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 </a:t>
            </a:r>
            <a:r>
              <a:rPr lang="en-US" sz="1800" dirty="0">
                <a:latin typeface="Courier"/>
                <a:cs typeface="Courier"/>
              </a:rPr>
              <a:t>as </a:t>
            </a:r>
            <a:r>
              <a:rPr lang="en-US" sz="1800" dirty="0"/>
              <a:t>representative</a:t>
            </a:r>
            <a:r>
              <a:rPr lang="en-US" sz="1800" dirty="0">
                <a:latin typeface="Courier"/>
                <a:cs typeface="Courier"/>
              </a:rPr>
              <a:t>; </a:t>
            </a:r>
          </a:p>
          <a:p>
            <a:pPr marL="285750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While</a:t>
            </a:r>
            <a:r>
              <a:rPr lang="en-US" sz="1800" dirty="0">
                <a:solidFill>
                  <a:schemeClr val="accent3"/>
                </a:solidFill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True</a:t>
            </a:r>
            <a:r>
              <a:rPr lang="en-US" sz="1800" dirty="0">
                <a:latin typeface="Courier"/>
                <a:cs typeface="Courier"/>
              </a:rPr>
              <a:t>:</a:t>
            </a:r>
          </a:p>
          <a:p>
            <a:pPr marL="582930" lvl="1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C1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C2 </a:t>
            </a:r>
            <a:r>
              <a:rPr lang="en-US" sz="1800" dirty="0">
                <a:latin typeface="Courier"/>
                <a:cs typeface="Courier"/>
              </a:rPr>
              <a:t>&lt;-- assign baskets in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dirty="0">
                <a:latin typeface="Courier"/>
                <a:cs typeface="Courier"/>
              </a:rPr>
              <a:t> with respect to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r2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solidFill>
                <a:srgbClr val="7F4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r1_new </a:t>
            </a:r>
            <a:r>
              <a:rPr lang="en-US" sz="1800" dirty="0">
                <a:latin typeface="Courier"/>
                <a:cs typeface="Courier"/>
              </a:rPr>
              <a:t>&lt;-- </a:t>
            </a: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GETREPR</a:t>
            </a:r>
            <a:r>
              <a:rPr lang="en-US" sz="1800" b="1" dirty="0">
                <a:solidFill>
                  <a:schemeClr val="accent1"/>
                </a:solidFill>
                <a:latin typeface="Courier"/>
                <a:cs typeface="Courier"/>
              </a:rPr>
              <a:t>(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C1</a:t>
            </a:r>
            <a:r>
              <a:rPr lang="en-US" sz="1800" b="1" dirty="0">
                <a:solidFill>
                  <a:srgbClr val="073779"/>
                </a:solidFill>
                <a:latin typeface="Courier"/>
                <a:cs typeface="Courier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r>
              <a:rPr lang="en-US" sz="1800" b="1" dirty="0">
                <a:solidFill>
                  <a:srgbClr val="073779"/>
                </a:solidFill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r2_new </a:t>
            </a:r>
            <a:r>
              <a:rPr lang="en-US" sz="1800" dirty="0">
                <a:latin typeface="Courier"/>
                <a:cs typeface="Courier"/>
              </a:rPr>
              <a:t>&lt;-- </a:t>
            </a: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GETREPR</a:t>
            </a:r>
            <a:r>
              <a:rPr lang="en-US" sz="1800" b="1" dirty="0">
                <a:solidFill>
                  <a:schemeClr val="accent1"/>
                </a:solidFill>
                <a:latin typeface="Courier"/>
                <a:cs typeface="Courier"/>
              </a:rPr>
              <a:t>(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C2</a:t>
            </a:r>
            <a:r>
              <a:rPr lang="en-US" sz="1800" b="1" dirty="0">
                <a:solidFill>
                  <a:srgbClr val="073779"/>
                </a:solidFill>
                <a:latin typeface="Courier"/>
                <a:cs typeface="Courier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 marL="582930" lvl="1" indent="-285750"/>
            <a:r>
              <a:rPr lang="en-US" sz="1800" dirty="0" err="1">
                <a:solidFill>
                  <a:srgbClr val="7F4000"/>
                </a:solidFill>
                <a:latin typeface="Courier"/>
                <a:cs typeface="Courier"/>
              </a:rPr>
              <a:t>SSE_new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&lt;-- </a:t>
            </a: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SSE</a:t>
            </a:r>
            <a:r>
              <a:rPr lang="en-US" sz="1800" dirty="0">
                <a:solidFill>
                  <a:schemeClr val="accent5"/>
                </a:solidFill>
                <a:latin typeface="Courier"/>
                <a:cs typeface="Courier"/>
              </a:rPr>
              <a:t>(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C1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C2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r1_new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r2_new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solidFill>
                <a:srgbClr val="FF0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2000" dirty="0">
                <a:solidFill>
                  <a:srgbClr val="00B050"/>
                </a:solidFill>
                <a:latin typeface="Courier"/>
              </a:rPr>
              <a:t>If</a:t>
            </a:r>
            <a:r>
              <a:rPr lang="en-US" sz="1800" dirty="0">
                <a:solidFill>
                  <a:srgbClr val="008000"/>
                </a:solidFill>
                <a:latin typeface="Courier"/>
                <a:cs typeface="Courier"/>
              </a:rPr>
              <a:t> </a:t>
            </a:r>
            <a:r>
              <a:rPr lang="en-US" sz="1800" dirty="0" err="1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SSE_new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 </a:t>
            </a:r>
            <a:r>
              <a:rPr lang="en-US" sz="1800" dirty="0">
                <a:latin typeface="Courier"/>
                <a:cs typeface="Courier"/>
              </a:rPr>
              <a:t>&gt;=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 SSE </a:t>
            </a:r>
            <a:r>
              <a:rPr lang="en-US" sz="2000" dirty="0">
                <a:solidFill>
                  <a:srgbClr val="00B050"/>
                </a:solidFill>
                <a:latin typeface="Courier"/>
              </a:rPr>
              <a:t>Then</a:t>
            </a:r>
            <a:r>
              <a:rPr lang="en-US" sz="1800" dirty="0">
                <a:latin typeface="Courier"/>
                <a:cs typeface="Courier"/>
              </a:rPr>
              <a:t>:</a:t>
            </a:r>
            <a:r>
              <a:rPr lang="en-US" sz="1800" dirty="0">
                <a:solidFill>
                  <a:schemeClr val="accent3"/>
                </a:solidFill>
                <a:latin typeface="Courier"/>
                <a:cs typeface="Courier"/>
              </a:rPr>
              <a:t> </a:t>
            </a:r>
          </a:p>
          <a:p>
            <a:pPr marL="948690" lvl="2" indent="-285750"/>
            <a:r>
              <a:rPr lang="en-US" dirty="0">
                <a:solidFill>
                  <a:srgbClr val="00B050"/>
                </a:solidFill>
                <a:latin typeface="Courier"/>
              </a:rPr>
              <a:t>Return</a:t>
            </a:r>
            <a:r>
              <a:rPr lang="en-US" noProof="0" dirty="0">
                <a:latin typeface="Courier"/>
                <a:cs typeface="Courier"/>
              </a:rPr>
              <a:t> 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C1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C2,r1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r2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noProof="0" dirty="0">
              <a:solidFill>
                <a:srgbClr val="7F4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r1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,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r2 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&lt;--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 r1_new,r2_new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latin typeface="Courier"/>
              <a:cs typeface="Courier"/>
            </a:endParaRPr>
          </a:p>
          <a:p>
            <a:pPr marL="114300" indent="0">
              <a:buNone/>
            </a:pPr>
            <a:endParaRPr lang="en-US" sz="1800" dirty="0"/>
          </a:p>
          <a:p>
            <a:pPr marL="114300" indent="0">
              <a:buNone/>
            </a:pPr>
            <a:endParaRPr lang="en-US" sz="18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742184" y="4482635"/>
            <a:ext cx="1832303" cy="830997"/>
          </a:xfrm>
          <a:prstGeom prst="rect">
            <a:avLst/>
          </a:prstGeom>
          <a:noFill/>
          <a:ln>
            <a:solidFill>
              <a:srgbClr val="93A2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overlap-based distance function: </a:t>
            </a:r>
            <a:r>
              <a:rPr lang="en-US" sz="1600" dirty="0" err="1"/>
              <a:t>Jaccard</a:t>
            </a:r>
            <a:r>
              <a:rPr lang="en-US" sz="1600" dirty="0"/>
              <a:t> coefficient</a:t>
            </a:r>
          </a:p>
        </p:txBody>
      </p:sp>
      <p:cxnSp>
        <p:nvCxnSpPr>
          <p:cNvPr id="6" name="Connettore 2 5"/>
          <p:cNvCxnSpPr>
            <a:stCxn id="5" idx="1"/>
          </p:cNvCxnSpPr>
          <p:nvPr/>
        </p:nvCxnSpPr>
        <p:spPr>
          <a:xfrm flipH="1" flipV="1">
            <a:off x="6215841" y="3970099"/>
            <a:ext cx="1526342" cy="9280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8362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900" dirty="0"/>
              <a:t>Get Representative Baskets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D2533C"/>
                </a:solidFill>
                <a:latin typeface="Courier"/>
                <a:cs typeface="Courier"/>
              </a:rPr>
              <a:t>GETREPR(B: baskets):</a:t>
            </a:r>
          </a:p>
          <a:p>
            <a:pPr marL="285750" indent="-285750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I </a:t>
            </a:r>
            <a:r>
              <a:rPr lang="en-US" sz="1800" dirty="0">
                <a:latin typeface="Courier"/>
                <a:cs typeface="Courier"/>
              </a:rPr>
              <a:t>&lt;-- not common items in B; </a:t>
            </a:r>
          </a:p>
          <a:p>
            <a:pPr marL="285750" indent="-285750"/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 </a:t>
            </a:r>
            <a:r>
              <a:rPr lang="en-US" sz="1800" dirty="0">
                <a:latin typeface="Courier"/>
                <a:cs typeface="Courier"/>
              </a:rPr>
              <a:t>&lt;-- common items in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dirty="0">
                <a:latin typeface="Courier"/>
                <a:cs typeface="Courier"/>
              </a:rPr>
              <a:t>; </a:t>
            </a:r>
          </a:p>
          <a:p>
            <a:pPr marL="285750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While</a:t>
            </a:r>
            <a:r>
              <a:rPr lang="en-US" sz="1800" dirty="0">
                <a:solidFill>
                  <a:schemeClr val="accent3"/>
                </a:solidFill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I </a:t>
            </a:r>
            <a:r>
              <a:rPr lang="en-US" sz="1800" dirty="0">
                <a:latin typeface="Courier"/>
                <a:cs typeface="Courier"/>
              </a:rPr>
              <a:t>is not empty:</a:t>
            </a:r>
          </a:p>
          <a:p>
            <a:pPr marL="582930" lvl="1" indent="-285750"/>
            <a:r>
              <a:rPr lang="en-US" sz="1800" dirty="0">
                <a:latin typeface="Courier"/>
                <a:cs typeface="Courier"/>
              </a:rPr>
              <a:t>Add to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 </a:t>
            </a:r>
            <a:r>
              <a:rPr lang="en-US" sz="1800" dirty="0">
                <a:latin typeface="Courier"/>
                <a:cs typeface="Courier"/>
              </a:rPr>
              <a:t>the items with maximum frequency in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solidFill>
                <a:srgbClr val="7F4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latin typeface="Courier"/>
                <a:cs typeface="Courier"/>
              </a:rPr>
              <a:t>Calculate the 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distance </a:t>
            </a:r>
            <a:r>
              <a:rPr lang="en-US" sz="1800" dirty="0">
                <a:latin typeface="Courier"/>
                <a:cs typeface="Courier"/>
              </a:rPr>
              <a:t>between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</a:t>
            </a:r>
            <a:r>
              <a:rPr lang="en-US" sz="1800" dirty="0">
                <a:latin typeface="Courier"/>
                <a:cs typeface="Courier"/>
              </a:rPr>
              <a:t> and the baskets in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B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solidFill>
                <a:srgbClr val="7F4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If</a:t>
            </a:r>
            <a:r>
              <a:rPr lang="en-US" sz="1800" dirty="0">
                <a:solidFill>
                  <a:srgbClr val="008000"/>
                </a:solidFill>
                <a:latin typeface="Courier"/>
                <a:cs typeface="Courier"/>
              </a:rPr>
              <a:t> </a:t>
            </a:r>
            <a:r>
              <a:rPr lang="en-US" sz="1800" dirty="0">
                <a:latin typeface="Courier"/>
                <a:cs typeface="Courier"/>
              </a:rPr>
              <a:t>the </a:t>
            </a:r>
            <a:r>
              <a:rPr lang="en-US" sz="1800" dirty="0">
                <a:solidFill>
                  <a:srgbClr val="FF0000"/>
                </a:solidFill>
                <a:latin typeface="Courier"/>
                <a:cs typeface="Courier"/>
              </a:rPr>
              <a:t>distance </a:t>
            </a:r>
            <a:r>
              <a:rPr lang="en-US" sz="1800" dirty="0">
                <a:latin typeface="Courier"/>
                <a:cs typeface="Courier"/>
              </a:rPr>
              <a:t>no longer decreases </a:t>
            </a:r>
            <a:r>
              <a:rPr lang="en-US" sz="1800" dirty="0">
                <a:solidFill>
                  <a:srgbClr val="00B050"/>
                </a:solidFill>
                <a:latin typeface="Courier"/>
              </a:rPr>
              <a:t>Then</a:t>
            </a:r>
            <a:r>
              <a:rPr lang="en-US" sz="1800" dirty="0">
                <a:latin typeface="Courier"/>
                <a:cs typeface="Courier"/>
              </a:rPr>
              <a:t>:</a:t>
            </a:r>
            <a:r>
              <a:rPr lang="en-US" sz="1800" dirty="0">
                <a:solidFill>
                  <a:schemeClr val="accent3"/>
                </a:solidFill>
                <a:latin typeface="Courier"/>
                <a:cs typeface="Courier"/>
              </a:rPr>
              <a:t> </a:t>
            </a:r>
          </a:p>
          <a:p>
            <a:pPr marL="948690" lvl="2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Return</a:t>
            </a:r>
            <a:r>
              <a:rPr lang="en-US" noProof="0" dirty="0">
                <a:latin typeface="Courier"/>
                <a:cs typeface="Courier"/>
              </a:rPr>
              <a:t> </a:t>
            </a:r>
            <a:r>
              <a:rPr lang="en-US" noProof="0" dirty="0">
                <a:solidFill>
                  <a:srgbClr val="7F4000"/>
                </a:solidFill>
                <a:latin typeface="Courier"/>
                <a:cs typeface="Courier"/>
              </a:rPr>
              <a:t>r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noProof="0" dirty="0">
              <a:solidFill>
                <a:srgbClr val="7F4000"/>
              </a:solidFill>
              <a:latin typeface="Courier"/>
              <a:cs typeface="Courier"/>
            </a:endParaRPr>
          </a:p>
          <a:p>
            <a:pPr marL="582930" lvl="1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Else</a:t>
            </a:r>
            <a:r>
              <a:rPr lang="en-US" sz="1800" dirty="0">
                <a:solidFill>
                  <a:srgbClr val="008000"/>
                </a:solidFill>
                <a:latin typeface="Courier"/>
                <a:cs typeface="Courier"/>
              </a:rPr>
              <a:t> </a:t>
            </a:r>
          </a:p>
          <a:p>
            <a:pPr marL="948690" lvl="2" indent="-285750"/>
            <a:r>
              <a:rPr lang="en-US" noProof="0" dirty="0">
                <a:latin typeface="Courier"/>
                <a:cs typeface="Courier"/>
              </a:rPr>
              <a:t>remove from </a:t>
            </a:r>
            <a:r>
              <a:rPr lang="en-US" noProof="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I</a:t>
            </a:r>
            <a:r>
              <a:rPr lang="en-US" noProof="0" dirty="0">
                <a:latin typeface="Courier"/>
                <a:cs typeface="Courier"/>
              </a:rPr>
              <a:t> the items with maximum frequency</a:t>
            </a:r>
            <a:r>
              <a:rPr lang="en-US" noProof="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noProof="0" dirty="0">
              <a:latin typeface="Courier"/>
              <a:cs typeface="Courier"/>
            </a:endParaRPr>
          </a:p>
          <a:p>
            <a:pPr marL="285750" indent="-285750"/>
            <a:r>
              <a:rPr lang="en-US" sz="1800" dirty="0">
                <a:solidFill>
                  <a:srgbClr val="00B050"/>
                </a:solidFill>
                <a:latin typeface="Courier"/>
              </a:rPr>
              <a:t>Return</a:t>
            </a:r>
            <a:r>
              <a:rPr lang="en-US" sz="1800" dirty="0">
                <a:latin typeface="Courier"/>
                <a:cs typeface="Courier"/>
              </a:rPr>
              <a:t> </a:t>
            </a:r>
            <a:r>
              <a:rPr lang="en-US" sz="1800" dirty="0">
                <a:solidFill>
                  <a:srgbClr val="7F4000"/>
                </a:solidFill>
                <a:latin typeface="Courier"/>
                <a:cs typeface="Courier"/>
              </a:rPr>
              <a:t>r</a:t>
            </a:r>
            <a:r>
              <a:rPr lang="en-US" sz="18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  <a:endParaRPr lang="en-US" sz="1800" dirty="0">
              <a:latin typeface="Courier"/>
              <a:cs typeface="Courier"/>
            </a:endParaRPr>
          </a:p>
          <a:p>
            <a:pPr marL="114300" indent="0">
              <a:buNone/>
            </a:pPr>
            <a:endParaRPr lang="en-US" sz="18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260138" y="1825625"/>
            <a:ext cx="2099003" cy="830997"/>
          </a:xfrm>
          <a:prstGeom prst="rect">
            <a:avLst/>
          </a:prstGeom>
          <a:noFill/>
          <a:ln>
            <a:solidFill>
              <a:srgbClr val="93A2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overlap-based distance function (</a:t>
            </a:r>
            <a:r>
              <a:rPr lang="en-US" sz="1600" dirty="0" err="1"/>
              <a:t>Jaccard</a:t>
            </a:r>
            <a:r>
              <a:rPr lang="en-US" sz="1600" dirty="0"/>
              <a:t> coefficient)</a:t>
            </a:r>
          </a:p>
        </p:txBody>
      </p:sp>
      <p:cxnSp>
        <p:nvCxnSpPr>
          <p:cNvPr id="6" name="Connettore 2 5"/>
          <p:cNvCxnSpPr>
            <a:stCxn id="5" idx="1"/>
          </p:cNvCxnSpPr>
          <p:nvPr/>
        </p:nvCxnSpPr>
        <p:spPr>
          <a:xfrm flipH="1">
            <a:off x="4130041" y="2241123"/>
            <a:ext cx="2130096" cy="13514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9987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00" dirty="0"/>
              <a:t>Dealing with Big Datasets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Clustering of a big individual transactional dataset </a:t>
            </a:r>
            <a:r>
              <a:rPr lang="en-US" dirty="0">
                <a:solidFill>
                  <a:srgbClr val="D2533C"/>
                </a:solidFill>
                <a:latin typeface="Courier"/>
                <a:cs typeface="Courier"/>
              </a:rPr>
              <a:t>B</a:t>
            </a:r>
            <a:r>
              <a:rPr lang="en-US" dirty="0"/>
              <a:t>.</a:t>
            </a:r>
          </a:p>
          <a:p>
            <a:r>
              <a:rPr lang="en-US" dirty="0"/>
              <a:t>TX-Means is scalable thanks to the following sampling strategy.</a:t>
            </a:r>
          </a:p>
          <a:p>
            <a:endParaRPr lang="en-US" dirty="0"/>
          </a:p>
          <a:p>
            <a:r>
              <a:rPr lang="en-US" dirty="0"/>
              <a:t>Sampling strategy: </a:t>
            </a:r>
          </a:p>
          <a:p>
            <a:pPr lvl="1"/>
            <a:r>
              <a:rPr lang="en-US" sz="2800" dirty="0"/>
              <a:t>Random selection of a subset 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S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800" dirty="0"/>
              <a:t>of the baskets in </a:t>
            </a:r>
            <a:r>
              <a:rPr lang="en-US" sz="2800" dirty="0">
                <a:solidFill>
                  <a:srgbClr val="D2533C"/>
                </a:solidFill>
                <a:latin typeface="Courier"/>
                <a:cs typeface="Courier"/>
              </a:rPr>
              <a:t>B</a:t>
            </a:r>
            <a:r>
              <a:rPr lang="en-US" sz="2800" dirty="0"/>
              <a:t>;</a:t>
            </a:r>
          </a:p>
          <a:p>
            <a:pPr lvl="1"/>
            <a:r>
              <a:rPr lang="en-US" sz="2800" dirty="0"/>
              <a:t>Run of TX-Means on the subset 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S</a:t>
            </a:r>
            <a:r>
              <a:rPr lang="en-US" sz="2800" dirty="0"/>
              <a:t> and obtain clusters 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C</a:t>
            </a:r>
            <a:r>
              <a:rPr lang="en-US" sz="2800" dirty="0"/>
              <a:t> and representative baskets </a:t>
            </a:r>
            <a:r>
              <a:rPr lang="en-US" sz="2800" dirty="0">
                <a:solidFill>
                  <a:srgbClr val="D2533C"/>
                </a:solidFill>
                <a:latin typeface="Courier"/>
                <a:cs typeface="Courier"/>
              </a:rPr>
              <a:t>R</a:t>
            </a:r>
            <a:r>
              <a:rPr lang="en-US" sz="2800" dirty="0">
                <a:latin typeface="Times New Roman"/>
                <a:cs typeface="Times New Roman"/>
              </a:rPr>
              <a:t>;</a:t>
            </a:r>
          </a:p>
          <a:p>
            <a:pPr lvl="1"/>
            <a:r>
              <a:rPr lang="en-US" sz="2800" dirty="0"/>
              <a:t>Assign the remaining baskets </a:t>
            </a:r>
            <a:r>
              <a:rPr lang="en-US" sz="2800" dirty="0">
                <a:solidFill>
                  <a:srgbClr val="D2533C"/>
                </a:solidFill>
                <a:latin typeface="Courier"/>
                <a:cs typeface="Courier"/>
              </a:rPr>
              <a:t>B/S</a:t>
            </a:r>
            <a:r>
              <a:rPr lang="en-US" sz="2800" dirty="0">
                <a:solidFill>
                  <a:srgbClr val="D2533C"/>
                </a:solidFill>
              </a:rPr>
              <a:t> </a:t>
            </a:r>
            <a:r>
              <a:rPr lang="en-US" sz="2800" dirty="0"/>
              <a:t>to the clusters 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C</a:t>
            </a:r>
            <a:r>
              <a:rPr lang="en-US" sz="2800" dirty="0"/>
              <a:t> using a nearest neighbor approach with respect to the representative baskets 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ourier"/>
                <a:cs typeface="Courier"/>
              </a:rPr>
              <a:t>R</a:t>
            </a:r>
            <a:r>
              <a:rPr lang="en-US" sz="2800" dirty="0"/>
              <a:t>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388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D593A8B1-6511-5641-9E88-3BFDF8305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9671" y="326628"/>
            <a:ext cx="2507974" cy="315586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3C3A3AC-3479-954B-8863-B2FCBFDC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446C7E5-9491-8A4A-86AB-1AA2743CB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62650" cy="4351338"/>
          </a:xfrm>
        </p:spPr>
        <p:txBody>
          <a:bodyPr>
            <a:noAutofit/>
          </a:bodyPr>
          <a:lstStyle/>
          <a:p>
            <a:r>
              <a:rPr lang="en-US" sz="2200" dirty="0"/>
              <a:t>Advanced Clustering. Chapter 9.2.2. Introduction to Data Mining.</a:t>
            </a:r>
          </a:p>
          <a:p>
            <a:r>
              <a:rPr lang="en-US" sz="2200" dirty="0" err="1"/>
              <a:t>Pelleg</a:t>
            </a:r>
            <a:r>
              <a:rPr lang="en-US" sz="2200" dirty="0"/>
              <a:t>, Dan, and Andrew W. Moore. "X-means: Extending k-means with efficient estimation of the number of clusters." 2000.</a:t>
            </a:r>
          </a:p>
          <a:p>
            <a:r>
              <a:rPr lang="en-US" sz="2200" dirty="0"/>
              <a:t>Guha, S., et al. ROCK: A robust clustering algorithm for categorical attributes. 2000.</a:t>
            </a:r>
          </a:p>
          <a:p>
            <a:r>
              <a:rPr lang="en-US" sz="2200" dirty="0"/>
              <a:t>Yang, Y., et al. CLOPE: a fast and effective clustering algorithm for transactional data. 2002.</a:t>
            </a:r>
          </a:p>
          <a:p>
            <a:r>
              <a:rPr lang="en-US" sz="2200" dirty="0" err="1"/>
              <a:t>Guidotti</a:t>
            </a:r>
            <a:r>
              <a:rPr lang="en-US" sz="2200" dirty="0"/>
              <a:t>, R., et al. Clustering individual transactional data for masses of users. 2017.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E10101E-39AE-A44E-9C79-FAD50DDE1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850" y="362584"/>
            <a:ext cx="2418822" cy="306641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8966785-7E03-1F47-B45A-F4926DF3F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495" y="2179232"/>
            <a:ext cx="2312353" cy="364412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A3965E0-EFDC-2A4C-A6DE-81080AFA0C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0850" y="3128998"/>
            <a:ext cx="2737935" cy="336387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9F53B94-98F0-374C-93EB-11407C37C7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2629" y="3535992"/>
            <a:ext cx="2607188" cy="330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7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4739C0-96BB-F547-ABFD-D94C2C4D8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Gaussian Distribution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42BB0BE-BF45-3F40-9454-C5F86CA05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317230" cy="4351338"/>
          </a:xfrm>
        </p:spPr>
        <p:txBody>
          <a:bodyPr/>
          <a:lstStyle/>
          <a:p>
            <a:r>
              <a:rPr lang="en-US" dirty="0"/>
              <a:t>Example: the data is the height of all people in Greece</a:t>
            </a:r>
          </a:p>
          <a:p>
            <a:r>
              <a:rPr lang="en-US" dirty="0"/>
              <a:t>Experience has shown that this data follows a Gaussian (Normal) distribution</a:t>
            </a:r>
          </a:p>
        </p:txBody>
      </p:sp>
      <p:pic>
        <p:nvPicPr>
          <p:cNvPr id="4" name="Immagine 3" descr="Screenshot 2017-11-24 18.49.44.png">
            <a:extLst>
              <a:ext uri="{FF2B5EF4-FFF2-40B4-BE49-F238E27FC236}">
                <a16:creationId xmlns:a16="http://schemas.microsoft.com/office/drawing/2014/main" id="{0BFBF67E-B19D-114F-968C-F966B2294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" t="51466" r="32697"/>
          <a:stretch/>
        </p:blipFill>
        <p:spPr>
          <a:xfrm>
            <a:off x="3421380" y="3268980"/>
            <a:ext cx="5349240" cy="207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1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90DAEF-B17A-134C-8145-F39D5A6E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 Gaussian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D56E78AE-3007-A84C-A146-C29C3F8E75F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896600" cy="4351338"/>
              </a:xfrm>
            </p:spPr>
            <p:txBody>
              <a:bodyPr/>
              <a:lstStyle/>
              <a:p>
                <a:r>
                  <a:rPr lang="en-US" dirty="0"/>
                  <a:t>What is a model?</a:t>
                </a:r>
              </a:p>
              <a:p>
                <a:pPr lvl="1"/>
                <a:r>
                  <a:rPr lang="en-US" dirty="0"/>
                  <a:t>A Gaussian distribution is defined by the mean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and the standard deviation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</m:oMath>
                </a14:m>
                <a:endParaRPr lang="en-US" dirty="0">
                  <a:solidFill>
                    <a:srgbClr val="0070C0"/>
                  </a:solidFill>
                </a:endParaRPr>
              </a:p>
              <a:p>
                <a:pPr lvl="1"/>
                <a:r>
                  <a:rPr lang="en-US" dirty="0"/>
                  <a:t>We define our model as the pair of parameters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𝜃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 = (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, 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More generally, a model is defined as a </a:t>
                </a:r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</a:rPr>
                  <a:t>vector of parameters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𝜃</m:t>
                    </m:r>
                  </m:oMath>
                </a14:m>
                <a:r>
                  <a:rPr lang="en-US" dirty="0"/>
                  <a:t> </a:t>
                </a:r>
              </a:p>
              <a:p>
                <a:endParaRPr lang="en-US" dirty="0"/>
              </a:p>
              <a:p>
                <a:r>
                  <a:rPr lang="en-US" dirty="0"/>
                  <a:t>We want to find the normal distribution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, 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  <m:r>
                      <a:rPr lang="en-US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that best </a:t>
                </a:r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</a:rPr>
                  <a:t>fits our data</a:t>
                </a:r>
              </a:p>
              <a:p>
                <a:pPr lvl="1"/>
                <a:r>
                  <a:rPr lang="en-US" dirty="0"/>
                  <a:t>Find the best values for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</m:oMath>
                </a14:m>
                <a:endParaRPr lang="en-US" dirty="0">
                  <a:solidFill>
                    <a:srgbClr val="0070C0"/>
                  </a:solidFill>
                </a:endParaRPr>
              </a:p>
              <a:p>
                <a:pPr lvl="1"/>
                <a:r>
                  <a:rPr lang="en-US" dirty="0"/>
                  <a:t>But what does </a:t>
                </a:r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</a:rPr>
                  <a:t>“best fit” </a:t>
                </a:r>
                <a:r>
                  <a:rPr lang="en-US" dirty="0"/>
                  <a:t>mean?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D56E78AE-3007-A84C-A146-C29C3F8E75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896600" cy="4351338"/>
              </a:xfrm>
              <a:blipFill>
                <a:blip r:embed="rId2"/>
                <a:stretch>
                  <a:fillRect l="-931" t="-263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762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A4CCC4-95CE-8F47-8245-063D2BDD8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Likelihood Estimation (MLE)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1D050868-91B5-8740-9FCD-206B207A7CF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10515600" cy="5167312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Suppose that we have a vector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 …,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dirty="0"/>
                  <a:t> of values</a:t>
                </a:r>
              </a:p>
              <a:p>
                <a:r>
                  <a:rPr lang="en-US" dirty="0"/>
                  <a:t>We want to fit a Gaussian model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, 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  <m:r>
                      <a:rPr lang="en-US" b="0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to the data </a:t>
                </a:r>
              </a:p>
              <a:p>
                <a:r>
                  <a:rPr lang="en-US" dirty="0"/>
                  <a:t>Probability of observing a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Probability of observing all points (we assume independence)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We want to find the parameters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𝜃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 = (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, 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that maximizes the probability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𝑋</m:t>
                        </m:r>
                      </m:e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𝜃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1D050868-91B5-8740-9FCD-206B207A7C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10515600" cy="5167312"/>
              </a:xfrm>
              <a:blipFill>
                <a:blip r:embed="rId2"/>
                <a:stretch>
                  <a:fillRect l="-965" t="-2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Segnaposto contenuto 6" descr="Screenshot 2017-11-24 18.31.52.png">
            <a:extLst>
              <a:ext uri="{FF2B5EF4-FFF2-40B4-BE49-F238E27FC236}">
                <a16:creationId xmlns:a16="http://schemas.microsoft.com/office/drawing/2014/main" id="{27C70CC1-47E1-194B-A3C8-AAAB2CEE6F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0" t="28247" r="39677" b="56057"/>
          <a:stretch/>
        </p:blipFill>
        <p:spPr>
          <a:xfrm>
            <a:off x="4512837" y="3162408"/>
            <a:ext cx="3166326" cy="829503"/>
          </a:xfrm>
          <a:prstGeom prst="rect">
            <a:avLst/>
          </a:prstGeom>
        </p:spPr>
      </p:pic>
      <p:pic>
        <p:nvPicPr>
          <p:cNvPr id="5" name="Segnaposto contenuto 6" descr="Screenshot 2017-11-24 18.31.52.png">
            <a:extLst>
              <a:ext uri="{FF2B5EF4-FFF2-40B4-BE49-F238E27FC236}">
                <a16:creationId xmlns:a16="http://schemas.microsoft.com/office/drawing/2014/main" id="{41045E3F-04D2-5F41-8418-03640823A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0" t="50889" r="26141" b="27693"/>
          <a:stretch/>
        </p:blipFill>
        <p:spPr>
          <a:xfrm>
            <a:off x="3927763" y="4654693"/>
            <a:ext cx="4336474" cy="102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0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0C5693-0F08-7B4C-BEAD-5DFCB3D1F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Likelihood Estimation (MLE)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A533E54C-94E3-244B-A023-54D3324E506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4700475"/>
              </a:xfrm>
            </p:spPr>
            <p:txBody>
              <a:bodyPr/>
              <a:lstStyle/>
              <a:p>
                <a:r>
                  <a:rPr lang="en-US" dirty="0"/>
                  <a:t>The probability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𝑋</m:t>
                        </m:r>
                      </m:e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𝜃</m:t>
                        </m:r>
                      </m:e>
                    </m:d>
                  </m:oMath>
                </a14:m>
                <a:r>
                  <a:rPr lang="en-US" dirty="0"/>
                  <a:t> as a function of</a:t>
                </a:r>
                <a:r>
                  <a:rPr lang="en-US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𝜃</m:t>
                    </m:r>
                  </m:oMath>
                </a14:m>
                <a:r>
                  <a:rPr lang="en-US" dirty="0"/>
                  <a:t> is the </a:t>
                </a:r>
                <a:r>
                  <a:rPr lang="en-US" b="1" dirty="0"/>
                  <a:t>Likelihood</a:t>
                </a:r>
                <a:r>
                  <a:rPr lang="en-US" dirty="0"/>
                  <a:t> function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It is usually easier to work with the </a:t>
                </a:r>
                <a:r>
                  <a:rPr lang="en-US" b="1" dirty="0"/>
                  <a:t>Log-Likelihood</a:t>
                </a:r>
                <a:r>
                  <a:rPr lang="en-US" dirty="0"/>
                  <a:t> function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Thus, the Maximum Likelihood Estimation for the Gaussian Model consists in finding the parameters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𝜇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, 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𝜎</m:t>
                    </m:r>
                  </m:oMath>
                </a14:m>
                <a:r>
                  <a:rPr lang="en-US" dirty="0"/>
                  <a:t> that maximize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𝐿𝐿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/>
                      </a:rPr>
                      <m:t>𝜃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A533E54C-94E3-244B-A023-54D3324E506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4700475"/>
              </a:xfrm>
              <a:blipFill>
                <a:blip r:embed="rId2"/>
                <a:stretch>
                  <a:fillRect l="-965" t="-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magine 3" descr="Screenshot 2017-11-24 18.32.00.png">
            <a:extLst>
              <a:ext uri="{FF2B5EF4-FFF2-40B4-BE49-F238E27FC236}">
                <a16:creationId xmlns:a16="http://schemas.microsoft.com/office/drawing/2014/main" id="{7A8721D1-DAA5-EB46-98AD-F01CBF6A13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2" t="16847" r="35737" b="65536"/>
          <a:stretch/>
        </p:blipFill>
        <p:spPr>
          <a:xfrm>
            <a:off x="4652653" y="2340253"/>
            <a:ext cx="2886694" cy="851848"/>
          </a:xfrm>
          <a:prstGeom prst="rect">
            <a:avLst/>
          </a:prstGeom>
        </p:spPr>
      </p:pic>
      <p:pic>
        <p:nvPicPr>
          <p:cNvPr id="5" name="Immagine 4" descr="Screenshot 2017-11-24 18.32.00.png">
            <a:extLst>
              <a:ext uri="{FF2B5EF4-FFF2-40B4-BE49-F238E27FC236}">
                <a16:creationId xmlns:a16="http://schemas.microsoft.com/office/drawing/2014/main" id="{B7A0C8AA-3A6C-8C46-99DF-C6E79555F5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3" t="45666" r="16256" b="35960"/>
          <a:stretch/>
        </p:blipFill>
        <p:spPr>
          <a:xfrm>
            <a:off x="3735421" y="3924501"/>
            <a:ext cx="4721157" cy="888461"/>
          </a:xfrm>
          <a:prstGeom prst="rect">
            <a:avLst/>
          </a:prstGeom>
        </p:spPr>
      </p:pic>
      <p:pic>
        <p:nvPicPr>
          <p:cNvPr id="6" name="Immagine 5" descr="Screenshot 2017-11-24 18.32.00.png">
            <a:extLst>
              <a:ext uri="{FF2B5EF4-FFF2-40B4-BE49-F238E27FC236}">
                <a16:creationId xmlns:a16="http://schemas.microsoft.com/office/drawing/2014/main" id="{74224B6C-F30B-0A4C-BCA4-ED588655E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18"/>
          <a:stretch/>
        </p:blipFill>
        <p:spPr>
          <a:xfrm>
            <a:off x="2204567" y="5680297"/>
            <a:ext cx="7782863" cy="98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8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utorial_template" id="{EADC5050-CE47-8043-A115-557F9EDEC139}" vid="{327DA43B-6BAE-AF4B-A031-340A272D65B2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13222</TotalTime>
  <Words>3943</Words>
  <Application>Microsoft Macintosh PowerPoint</Application>
  <PresentationFormat>Widescreen</PresentationFormat>
  <Paragraphs>487</Paragraphs>
  <Slides>58</Slides>
  <Notes>9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58</vt:i4>
      </vt:variant>
    </vt:vector>
  </HeadingPairs>
  <TitlesOfParts>
    <vt:vector size="72" baseType="lpstr">
      <vt:lpstr>Arial</vt:lpstr>
      <vt:lpstr>Calibri</vt:lpstr>
      <vt:lpstr>Calibri Light</vt:lpstr>
      <vt:lpstr>Cambria Math</vt:lpstr>
      <vt:lpstr>Courier</vt:lpstr>
      <vt:lpstr>Garamond</vt:lpstr>
      <vt:lpstr>Tahoma</vt:lpstr>
      <vt:lpstr>Times</vt:lpstr>
      <vt:lpstr>Times New Roman</vt:lpstr>
      <vt:lpstr>Verdana</vt:lpstr>
      <vt:lpstr>Wingdings</vt:lpstr>
      <vt:lpstr>Tema di Office</vt:lpstr>
      <vt:lpstr>Bitmap Image</vt:lpstr>
      <vt:lpstr>Equation</vt:lpstr>
      <vt:lpstr>DATA MINING 2  Clustering – Advanced Topics</vt:lpstr>
      <vt:lpstr>Mixture Models and the EM Algorithm</vt:lpstr>
      <vt:lpstr>Model-based Clustering (probabilistic)</vt:lpstr>
      <vt:lpstr>EM Algorithm</vt:lpstr>
      <vt:lpstr>EM (Expectation Maximization) Algorithm</vt:lpstr>
      <vt:lpstr>Gaussian Distribution</vt:lpstr>
      <vt:lpstr>Mixture Gaussian Model</vt:lpstr>
      <vt:lpstr>Maximum Likelihood Estimation (MLE)</vt:lpstr>
      <vt:lpstr>Maximum Likelihood Estimation (MLE)</vt:lpstr>
      <vt:lpstr>Maximum Likelihood Estimation (MLE)</vt:lpstr>
      <vt:lpstr>Mixture of Gaussians</vt:lpstr>
      <vt:lpstr>Mixture of Gaussians</vt:lpstr>
      <vt:lpstr>Mixture Model</vt:lpstr>
      <vt:lpstr>Mixture Model</vt:lpstr>
      <vt:lpstr>Mixture Model</vt:lpstr>
      <vt:lpstr>EM (Expectation Maximization) Algorithm</vt:lpstr>
      <vt:lpstr>Bisecting K-Means</vt:lpstr>
      <vt:lpstr>Bisecting K-means</vt:lpstr>
      <vt:lpstr>Bisecting K-means Limitations</vt:lpstr>
      <vt:lpstr>Bayesian Information Criterion (BIC) </vt:lpstr>
      <vt:lpstr>X-Means</vt:lpstr>
      <vt:lpstr>X-Means</vt:lpstr>
      <vt:lpstr>X-Means</vt:lpstr>
      <vt:lpstr>BIC Formula in X-Means</vt:lpstr>
      <vt:lpstr>BIC Formula in X-Means</vt:lpstr>
      <vt:lpstr>Transactional Clustering</vt:lpstr>
      <vt:lpstr>Clustering</vt:lpstr>
      <vt:lpstr>Not Only Numerical Data</vt:lpstr>
      <vt:lpstr>Boolean and Categorical Attributes </vt:lpstr>
      <vt:lpstr>Market Basket Data</vt:lpstr>
      <vt:lpstr>Shortcomings of Traditional Clustering</vt:lpstr>
      <vt:lpstr>Shortcomings of Traditional Clustering</vt:lpstr>
      <vt:lpstr>Clustering Algorithms for Categorical/Transactional Data</vt:lpstr>
      <vt:lpstr>K-Modes</vt:lpstr>
      <vt:lpstr>K-Modes: Distance</vt:lpstr>
      <vt:lpstr>K-Modes: Mode</vt:lpstr>
      <vt:lpstr>K-Modes: Algorithm</vt:lpstr>
      <vt:lpstr>ROCK: RObust Clustering using linK</vt:lpstr>
      <vt:lpstr>ROCK: The Neighbors Concept</vt:lpstr>
      <vt:lpstr>ROCK: Links</vt:lpstr>
      <vt:lpstr>ROCK: Example</vt:lpstr>
      <vt:lpstr>ROCK – Criterion Function</vt:lpstr>
      <vt:lpstr>ROCK: Clustering Algorithm</vt:lpstr>
      <vt:lpstr>ROCK: Clustering Algorithm</vt:lpstr>
      <vt:lpstr>ROCK: Clustering Algorithm</vt:lpstr>
      <vt:lpstr>ROCK: Clustering Algorithm</vt:lpstr>
      <vt:lpstr>CLOPE (Clustering with LOPE)</vt:lpstr>
      <vt:lpstr>CLOPE: Criterion Function</vt:lpstr>
      <vt:lpstr>CLOPE: Algorithm</vt:lpstr>
      <vt:lpstr>TX-MEANS</vt:lpstr>
      <vt:lpstr>How It Works 1/3</vt:lpstr>
      <vt:lpstr>How It Works 2/3</vt:lpstr>
      <vt:lpstr>How It Works 3/3</vt:lpstr>
      <vt:lpstr>TX-Means Algorithm</vt:lpstr>
      <vt:lpstr>Bisecting Schema</vt:lpstr>
      <vt:lpstr>Get Representative Baskets</vt:lpstr>
      <vt:lpstr>Dealing with Big Datasets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Costabello, Luca</dc:creator>
  <cp:lastModifiedBy>RICCARDO GUIDOTTI</cp:lastModifiedBy>
  <cp:revision>509</cp:revision>
  <cp:lastPrinted>2019-01-27T07:43:21Z</cp:lastPrinted>
  <dcterms:created xsi:type="dcterms:W3CDTF">2018-12-18T18:14:00Z</dcterms:created>
  <dcterms:modified xsi:type="dcterms:W3CDTF">2020-04-27T06:21:44Z</dcterms:modified>
</cp:coreProperties>
</file>